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4"/>
  </p:sldMasterIdLst>
  <p:notesMasterIdLst>
    <p:notesMasterId r:id="rId35"/>
  </p:notesMasterIdLst>
  <p:sldIdLst>
    <p:sldId id="256" r:id="rId5"/>
    <p:sldId id="329" r:id="rId6"/>
    <p:sldId id="319" r:id="rId7"/>
    <p:sldId id="322" r:id="rId8"/>
    <p:sldId id="321" r:id="rId9"/>
    <p:sldId id="320" r:id="rId10"/>
    <p:sldId id="334" r:id="rId11"/>
    <p:sldId id="335" r:id="rId12"/>
    <p:sldId id="336" r:id="rId13"/>
    <p:sldId id="324" r:id="rId14"/>
    <p:sldId id="265" r:id="rId15"/>
    <p:sldId id="297" r:id="rId16"/>
    <p:sldId id="318" r:id="rId17"/>
    <p:sldId id="293" r:id="rId18"/>
    <p:sldId id="303" r:id="rId19"/>
    <p:sldId id="327" r:id="rId20"/>
    <p:sldId id="305" r:id="rId21"/>
    <p:sldId id="310" r:id="rId22"/>
    <p:sldId id="307" r:id="rId23"/>
    <p:sldId id="328" r:id="rId24"/>
    <p:sldId id="304" r:id="rId25"/>
    <p:sldId id="312" r:id="rId26"/>
    <p:sldId id="311" r:id="rId27"/>
    <p:sldId id="309" r:id="rId28"/>
    <p:sldId id="306" r:id="rId29"/>
    <p:sldId id="331" r:id="rId30"/>
    <p:sldId id="332" r:id="rId31"/>
    <p:sldId id="333" r:id="rId32"/>
    <p:sldId id="274" r:id="rId33"/>
    <p:sldId id="315"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rcy Hryn" initials="DH" lastIdx="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B0F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9195" autoAdjust="0"/>
  </p:normalViewPr>
  <p:slideViewPr>
    <p:cSldViewPr snapToGrid="0">
      <p:cViewPr varScale="1">
        <p:scale>
          <a:sx n="76" d="100"/>
          <a:sy n="76" d="100"/>
        </p:scale>
        <p:origin x="954"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74CBFBE-C3B2-44CC-8FA5-DED2FABC77B1}" type="doc">
      <dgm:prSet loTypeId="urn:microsoft.com/office/officeart/2005/8/layout/process4" loCatId="process" qsTypeId="urn:microsoft.com/office/officeart/2005/8/quickstyle/simple4" qsCatId="simple" csTypeId="urn:microsoft.com/office/officeart/2005/8/colors/colorful2" csCatId="colorful" phldr="1"/>
      <dgm:spPr/>
      <dgm:t>
        <a:bodyPr/>
        <a:lstStyle/>
        <a:p>
          <a:endParaRPr lang="en-US"/>
        </a:p>
      </dgm:t>
    </dgm:pt>
    <dgm:pt modelId="{A117C8C5-25FD-4596-BE5F-3A3BCFDF43B7}">
      <dgm:prSet/>
      <dgm:spPr/>
      <dgm:t>
        <a:bodyPr/>
        <a:lstStyle/>
        <a:p>
          <a:pPr>
            <a:defRPr b="1"/>
          </a:pPr>
          <a:endParaRPr lang="en-US" dirty="0"/>
        </a:p>
      </dgm:t>
    </dgm:pt>
    <dgm:pt modelId="{57FBABB4-94FF-4038-9A4A-C508900BBA2E}" type="parTrans" cxnId="{C0DAB72F-FFAC-4227-82C2-FAC93B117515}">
      <dgm:prSet/>
      <dgm:spPr/>
      <dgm:t>
        <a:bodyPr/>
        <a:lstStyle/>
        <a:p>
          <a:endParaRPr lang="en-US"/>
        </a:p>
      </dgm:t>
    </dgm:pt>
    <dgm:pt modelId="{E932B983-C8AB-40DB-906A-55B21DE75DF4}" type="sibTrans" cxnId="{C0DAB72F-FFAC-4227-82C2-FAC93B117515}">
      <dgm:prSet/>
      <dgm:spPr/>
      <dgm:t>
        <a:bodyPr/>
        <a:lstStyle/>
        <a:p>
          <a:endParaRPr lang="en-US"/>
        </a:p>
      </dgm:t>
    </dgm:pt>
    <dgm:pt modelId="{28EF05FB-32B2-46CF-9776-821A48CF16F6}">
      <dgm:prSet/>
      <dgm:spPr/>
      <dgm:t>
        <a:bodyPr/>
        <a:lstStyle/>
        <a:p>
          <a:r>
            <a:rPr lang="en-CA"/>
            <a:t>Can’t give the MAJORITY of your work to someone else if permanent</a:t>
          </a:r>
          <a:endParaRPr lang="en-US"/>
        </a:p>
      </dgm:t>
    </dgm:pt>
    <dgm:pt modelId="{DCA6E702-0CCF-4374-8780-44F7E2F7CA93}" type="parTrans" cxnId="{6F4B4139-4499-4D2F-9071-4120D12E270C}">
      <dgm:prSet/>
      <dgm:spPr/>
      <dgm:t>
        <a:bodyPr/>
        <a:lstStyle/>
        <a:p>
          <a:endParaRPr lang="en-US"/>
        </a:p>
      </dgm:t>
    </dgm:pt>
    <dgm:pt modelId="{E2A4E760-B476-400F-A753-E82AA1450AD9}" type="sibTrans" cxnId="{6F4B4139-4499-4D2F-9071-4120D12E270C}">
      <dgm:prSet/>
      <dgm:spPr/>
      <dgm:t>
        <a:bodyPr/>
        <a:lstStyle/>
        <a:p>
          <a:endParaRPr lang="en-US"/>
        </a:p>
      </dgm:t>
    </dgm:pt>
    <dgm:pt modelId="{9ED9075C-A11C-47AA-9930-6C793D20E300}">
      <dgm:prSet/>
      <dgm:spPr/>
      <dgm:t>
        <a:bodyPr/>
        <a:lstStyle/>
        <a:p>
          <a:pPr>
            <a:defRPr b="1"/>
          </a:pPr>
          <a:r>
            <a:rPr lang="en-CA"/>
            <a:t>If you are term and approaching your permanent status timeline, your status should not be unreasonably denied </a:t>
          </a:r>
          <a:endParaRPr lang="en-US"/>
        </a:p>
      </dgm:t>
    </dgm:pt>
    <dgm:pt modelId="{BF6E33F5-1BB6-47D7-AD84-00CA8BCDEA45}" type="parTrans" cxnId="{11F1A4CB-B289-45A6-B9AA-CA6510407030}">
      <dgm:prSet/>
      <dgm:spPr/>
      <dgm:t>
        <a:bodyPr/>
        <a:lstStyle/>
        <a:p>
          <a:endParaRPr lang="en-US"/>
        </a:p>
      </dgm:t>
    </dgm:pt>
    <dgm:pt modelId="{E6BB7795-5B1A-4703-8CE7-4E6F5FCDC26C}" type="sibTrans" cxnId="{11F1A4CB-B289-45A6-B9AA-CA6510407030}">
      <dgm:prSet/>
      <dgm:spPr/>
      <dgm:t>
        <a:bodyPr/>
        <a:lstStyle/>
        <a:p>
          <a:endParaRPr lang="en-US"/>
        </a:p>
      </dgm:t>
    </dgm:pt>
    <dgm:pt modelId="{0369B1F9-D1E5-426F-9B39-60870BFBA977}" type="pres">
      <dgm:prSet presAssocID="{474CBFBE-C3B2-44CC-8FA5-DED2FABC77B1}" presName="Name0" presStyleCnt="0">
        <dgm:presLayoutVars>
          <dgm:dir/>
          <dgm:animLvl val="lvl"/>
          <dgm:resizeHandles val="exact"/>
        </dgm:presLayoutVars>
      </dgm:prSet>
      <dgm:spPr/>
    </dgm:pt>
    <dgm:pt modelId="{966A76C0-CCD4-421E-9D73-82E8B9DDB881}" type="pres">
      <dgm:prSet presAssocID="{9ED9075C-A11C-47AA-9930-6C793D20E300}" presName="boxAndChildren" presStyleCnt="0"/>
      <dgm:spPr/>
    </dgm:pt>
    <dgm:pt modelId="{6BAE69C1-30F7-4096-A811-61CEB35D9D56}" type="pres">
      <dgm:prSet presAssocID="{9ED9075C-A11C-47AA-9930-6C793D20E300}" presName="parentTextBox" presStyleLbl="node1" presStyleIdx="0" presStyleCnt="2"/>
      <dgm:spPr/>
    </dgm:pt>
    <dgm:pt modelId="{B6B161D6-195A-49C4-8E13-0838479307CD}" type="pres">
      <dgm:prSet presAssocID="{E932B983-C8AB-40DB-906A-55B21DE75DF4}" presName="sp" presStyleCnt="0"/>
      <dgm:spPr/>
    </dgm:pt>
    <dgm:pt modelId="{489B3555-5AB8-4E65-B63D-C93130A4C571}" type="pres">
      <dgm:prSet presAssocID="{A117C8C5-25FD-4596-BE5F-3A3BCFDF43B7}" presName="arrowAndChildren" presStyleCnt="0"/>
      <dgm:spPr/>
    </dgm:pt>
    <dgm:pt modelId="{2537411E-0528-4EA5-B4FC-FBFBF1D353CB}" type="pres">
      <dgm:prSet presAssocID="{A117C8C5-25FD-4596-BE5F-3A3BCFDF43B7}" presName="parentTextArrow" presStyleLbl="node1" presStyleIdx="0" presStyleCnt="2"/>
      <dgm:spPr/>
    </dgm:pt>
    <dgm:pt modelId="{5375F6CC-8B1E-47AA-8B4B-746DEACBE80A}" type="pres">
      <dgm:prSet presAssocID="{A117C8C5-25FD-4596-BE5F-3A3BCFDF43B7}" presName="arrow" presStyleLbl="node1" presStyleIdx="1" presStyleCnt="2"/>
      <dgm:spPr/>
    </dgm:pt>
    <dgm:pt modelId="{B00EB709-6BC8-43EA-A958-8C114F5FB431}" type="pres">
      <dgm:prSet presAssocID="{A117C8C5-25FD-4596-BE5F-3A3BCFDF43B7}" presName="descendantArrow" presStyleCnt="0"/>
      <dgm:spPr/>
    </dgm:pt>
    <dgm:pt modelId="{757300A4-D02E-4051-BDC5-7440565D0DF0}" type="pres">
      <dgm:prSet presAssocID="{28EF05FB-32B2-46CF-9776-821A48CF16F6}" presName="childTextArrow" presStyleLbl="fgAccFollowNode1" presStyleIdx="0" presStyleCnt="1">
        <dgm:presLayoutVars>
          <dgm:bulletEnabled val="1"/>
        </dgm:presLayoutVars>
      </dgm:prSet>
      <dgm:spPr/>
    </dgm:pt>
  </dgm:ptLst>
  <dgm:cxnLst>
    <dgm:cxn modelId="{4AE5260F-2EE6-4534-B3F4-AE08ED5CFA06}" type="presOf" srcId="{A117C8C5-25FD-4596-BE5F-3A3BCFDF43B7}" destId="{5375F6CC-8B1E-47AA-8B4B-746DEACBE80A}" srcOrd="1" destOrd="0" presId="urn:microsoft.com/office/officeart/2005/8/layout/process4"/>
    <dgm:cxn modelId="{C0DAB72F-FFAC-4227-82C2-FAC93B117515}" srcId="{474CBFBE-C3B2-44CC-8FA5-DED2FABC77B1}" destId="{A117C8C5-25FD-4596-BE5F-3A3BCFDF43B7}" srcOrd="0" destOrd="0" parTransId="{57FBABB4-94FF-4038-9A4A-C508900BBA2E}" sibTransId="{E932B983-C8AB-40DB-906A-55B21DE75DF4}"/>
    <dgm:cxn modelId="{6F4B4139-4499-4D2F-9071-4120D12E270C}" srcId="{A117C8C5-25FD-4596-BE5F-3A3BCFDF43B7}" destId="{28EF05FB-32B2-46CF-9776-821A48CF16F6}" srcOrd="0" destOrd="0" parTransId="{DCA6E702-0CCF-4374-8780-44F7E2F7CA93}" sibTransId="{E2A4E760-B476-400F-A753-E82AA1450AD9}"/>
    <dgm:cxn modelId="{1EC06F5D-EEEF-4C5E-9396-B9BA1F4835FD}" type="presOf" srcId="{A117C8C5-25FD-4596-BE5F-3A3BCFDF43B7}" destId="{2537411E-0528-4EA5-B4FC-FBFBF1D353CB}" srcOrd="0" destOrd="0" presId="urn:microsoft.com/office/officeart/2005/8/layout/process4"/>
    <dgm:cxn modelId="{A7A6CA4E-3231-48C3-8328-3D54673E12ED}" type="presOf" srcId="{28EF05FB-32B2-46CF-9776-821A48CF16F6}" destId="{757300A4-D02E-4051-BDC5-7440565D0DF0}" srcOrd="0" destOrd="0" presId="urn:microsoft.com/office/officeart/2005/8/layout/process4"/>
    <dgm:cxn modelId="{14409575-BB6E-483B-8C41-EB0358DF06FF}" type="presOf" srcId="{474CBFBE-C3B2-44CC-8FA5-DED2FABC77B1}" destId="{0369B1F9-D1E5-426F-9B39-60870BFBA977}" srcOrd="0" destOrd="0" presId="urn:microsoft.com/office/officeart/2005/8/layout/process4"/>
    <dgm:cxn modelId="{396D25B2-9E8E-4A2B-8368-A4E0E240E309}" type="presOf" srcId="{9ED9075C-A11C-47AA-9930-6C793D20E300}" destId="{6BAE69C1-30F7-4096-A811-61CEB35D9D56}" srcOrd="0" destOrd="0" presId="urn:microsoft.com/office/officeart/2005/8/layout/process4"/>
    <dgm:cxn modelId="{11F1A4CB-B289-45A6-B9AA-CA6510407030}" srcId="{474CBFBE-C3B2-44CC-8FA5-DED2FABC77B1}" destId="{9ED9075C-A11C-47AA-9930-6C793D20E300}" srcOrd="1" destOrd="0" parTransId="{BF6E33F5-1BB6-47D7-AD84-00CA8BCDEA45}" sibTransId="{E6BB7795-5B1A-4703-8CE7-4E6F5FCDC26C}"/>
    <dgm:cxn modelId="{96134E91-EFB0-4EF3-89A3-CFBFB3B13FBB}" type="presParOf" srcId="{0369B1F9-D1E5-426F-9B39-60870BFBA977}" destId="{966A76C0-CCD4-421E-9D73-82E8B9DDB881}" srcOrd="0" destOrd="0" presId="urn:microsoft.com/office/officeart/2005/8/layout/process4"/>
    <dgm:cxn modelId="{69B01AB2-8437-4482-A79D-53A3BF3D5EEA}" type="presParOf" srcId="{966A76C0-CCD4-421E-9D73-82E8B9DDB881}" destId="{6BAE69C1-30F7-4096-A811-61CEB35D9D56}" srcOrd="0" destOrd="0" presId="urn:microsoft.com/office/officeart/2005/8/layout/process4"/>
    <dgm:cxn modelId="{0E8CEE03-74B8-45DC-AB55-C99BE037323B}" type="presParOf" srcId="{0369B1F9-D1E5-426F-9B39-60870BFBA977}" destId="{B6B161D6-195A-49C4-8E13-0838479307CD}" srcOrd="1" destOrd="0" presId="urn:microsoft.com/office/officeart/2005/8/layout/process4"/>
    <dgm:cxn modelId="{74009900-274A-4926-8E74-AA73B0743F25}" type="presParOf" srcId="{0369B1F9-D1E5-426F-9B39-60870BFBA977}" destId="{489B3555-5AB8-4E65-B63D-C93130A4C571}" srcOrd="2" destOrd="0" presId="urn:microsoft.com/office/officeart/2005/8/layout/process4"/>
    <dgm:cxn modelId="{299BEE26-9A28-49B8-A93B-DA1B080F2BA4}" type="presParOf" srcId="{489B3555-5AB8-4E65-B63D-C93130A4C571}" destId="{2537411E-0528-4EA5-B4FC-FBFBF1D353CB}" srcOrd="0" destOrd="0" presId="urn:microsoft.com/office/officeart/2005/8/layout/process4"/>
    <dgm:cxn modelId="{E0DB1C2F-4141-4886-9AB6-FDAD404B4A14}" type="presParOf" srcId="{489B3555-5AB8-4E65-B63D-C93130A4C571}" destId="{5375F6CC-8B1E-47AA-8B4B-746DEACBE80A}" srcOrd="1" destOrd="0" presId="urn:microsoft.com/office/officeart/2005/8/layout/process4"/>
    <dgm:cxn modelId="{73836182-1138-4D21-B553-88B4FCA99FBC}" type="presParOf" srcId="{489B3555-5AB8-4E65-B63D-C93130A4C571}" destId="{B00EB709-6BC8-43EA-A958-8C114F5FB431}" srcOrd="2" destOrd="0" presId="urn:microsoft.com/office/officeart/2005/8/layout/process4"/>
    <dgm:cxn modelId="{E14F3D9F-C8C4-4243-88E6-DA8A5E8FDCD1}" type="presParOf" srcId="{B00EB709-6BC8-43EA-A958-8C114F5FB431}" destId="{757300A4-D02E-4051-BDC5-7440565D0DF0}" srcOrd="0" destOrd="0" presId="urn:microsoft.com/office/officeart/2005/8/layout/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70C99BE-3DF5-44D1-9FAC-1BE11C762C54}" type="doc">
      <dgm:prSet loTypeId="urn:microsoft.com/office/officeart/2005/8/layout/vList5" loCatId="list" qsTypeId="urn:microsoft.com/office/officeart/2005/8/quickstyle/simple4" qsCatId="simple" csTypeId="urn:microsoft.com/office/officeart/2005/8/colors/accent2_2" csCatId="accent2" phldr="1"/>
      <dgm:spPr/>
      <dgm:t>
        <a:bodyPr/>
        <a:lstStyle/>
        <a:p>
          <a:endParaRPr lang="en-US"/>
        </a:p>
      </dgm:t>
    </dgm:pt>
    <dgm:pt modelId="{6FC15344-4826-496F-A98C-8B9074C76522}">
      <dgm:prSet/>
      <dgm:spPr/>
      <dgm:t>
        <a:bodyPr/>
        <a:lstStyle/>
        <a:p>
          <a:pPr>
            <a:defRPr b="1"/>
          </a:pPr>
          <a:r>
            <a:rPr lang="en-CA"/>
            <a:t>Term employee</a:t>
          </a:r>
          <a:endParaRPr lang="en-US"/>
        </a:p>
      </dgm:t>
    </dgm:pt>
    <dgm:pt modelId="{0DE3CC0F-4029-455B-BEA5-5C71289E7C43}" type="parTrans" cxnId="{EAA92967-342C-4386-A513-F0E2933504C2}">
      <dgm:prSet/>
      <dgm:spPr/>
      <dgm:t>
        <a:bodyPr/>
        <a:lstStyle/>
        <a:p>
          <a:endParaRPr lang="en-US"/>
        </a:p>
      </dgm:t>
    </dgm:pt>
    <dgm:pt modelId="{508D7AB5-350B-4BA6-99FB-2700FFD8A54E}" type="sibTrans" cxnId="{EAA92967-342C-4386-A513-F0E2933504C2}">
      <dgm:prSet/>
      <dgm:spPr/>
      <dgm:t>
        <a:bodyPr/>
        <a:lstStyle/>
        <a:p>
          <a:endParaRPr lang="en-US"/>
        </a:p>
      </dgm:t>
    </dgm:pt>
    <dgm:pt modelId="{42CA3BED-267D-4E1E-A25A-ECB86590668B}">
      <dgm:prSet/>
      <dgm:spPr/>
      <dgm:t>
        <a:bodyPr/>
        <a:lstStyle/>
        <a:p>
          <a:r>
            <a:rPr lang="en-CA"/>
            <a:t>Nothing if term ends naturally</a:t>
          </a:r>
          <a:endParaRPr lang="en-US"/>
        </a:p>
      </dgm:t>
    </dgm:pt>
    <dgm:pt modelId="{4B690CEC-69EB-47DC-B8AA-84D5488893E2}" type="parTrans" cxnId="{1451EE3D-9F20-4340-866E-26AF062F862C}">
      <dgm:prSet/>
      <dgm:spPr/>
      <dgm:t>
        <a:bodyPr/>
        <a:lstStyle/>
        <a:p>
          <a:endParaRPr lang="en-US"/>
        </a:p>
      </dgm:t>
    </dgm:pt>
    <dgm:pt modelId="{C75C2DF4-7271-482E-AA57-8815A344A1F4}" type="sibTrans" cxnId="{1451EE3D-9F20-4340-866E-26AF062F862C}">
      <dgm:prSet/>
      <dgm:spPr/>
      <dgm:t>
        <a:bodyPr/>
        <a:lstStyle/>
        <a:p>
          <a:endParaRPr lang="en-US"/>
        </a:p>
      </dgm:t>
    </dgm:pt>
    <dgm:pt modelId="{BE9FA6B9-BB92-450F-B8ED-4D984C02F7AF}">
      <dgm:prSet/>
      <dgm:spPr/>
      <dgm:t>
        <a:bodyPr/>
        <a:lstStyle/>
        <a:p>
          <a:r>
            <a:rPr lang="en-CA"/>
            <a:t>1 month if early term ending</a:t>
          </a:r>
          <a:endParaRPr lang="en-US"/>
        </a:p>
      </dgm:t>
    </dgm:pt>
    <dgm:pt modelId="{9AA0B033-CD0D-4BCC-94BA-56BB7373A34F}" type="parTrans" cxnId="{D9C5AC0B-D70D-4540-842A-CF2083FF3288}">
      <dgm:prSet/>
      <dgm:spPr/>
      <dgm:t>
        <a:bodyPr/>
        <a:lstStyle/>
        <a:p>
          <a:endParaRPr lang="en-US"/>
        </a:p>
      </dgm:t>
    </dgm:pt>
    <dgm:pt modelId="{4EC064CE-61C5-4B3F-B7C5-725CC299209C}" type="sibTrans" cxnId="{D9C5AC0B-D70D-4540-842A-CF2083FF3288}">
      <dgm:prSet/>
      <dgm:spPr/>
      <dgm:t>
        <a:bodyPr/>
        <a:lstStyle/>
        <a:p>
          <a:endParaRPr lang="en-US"/>
        </a:p>
      </dgm:t>
    </dgm:pt>
    <dgm:pt modelId="{241413E5-6FE7-45E2-94BB-C02FEB82933D}">
      <dgm:prSet/>
      <dgm:spPr/>
      <dgm:t>
        <a:bodyPr/>
        <a:lstStyle/>
        <a:p>
          <a:pPr>
            <a:defRPr b="1"/>
          </a:pPr>
          <a:r>
            <a:rPr lang="en-CA"/>
            <a:t>Perm employee (even if on term contract)</a:t>
          </a:r>
          <a:endParaRPr lang="en-US"/>
        </a:p>
      </dgm:t>
    </dgm:pt>
    <dgm:pt modelId="{D9755963-BA78-4FBB-8BB8-120E3EF2F13F}" type="parTrans" cxnId="{C0967A27-005A-46B2-B447-4FE0EB44FFBB}">
      <dgm:prSet/>
      <dgm:spPr/>
      <dgm:t>
        <a:bodyPr/>
        <a:lstStyle/>
        <a:p>
          <a:endParaRPr lang="en-US"/>
        </a:p>
      </dgm:t>
    </dgm:pt>
    <dgm:pt modelId="{B9D254EF-F9C2-4C16-8728-D54D48647E4E}" type="sibTrans" cxnId="{C0967A27-005A-46B2-B447-4FE0EB44FFBB}">
      <dgm:prSet/>
      <dgm:spPr/>
      <dgm:t>
        <a:bodyPr/>
        <a:lstStyle/>
        <a:p>
          <a:endParaRPr lang="en-US"/>
        </a:p>
      </dgm:t>
    </dgm:pt>
    <dgm:pt modelId="{4EB6E8BA-50CF-4996-8BFF-15F72AF748A0}">
      <dgm:prSet/>
      <dgm:spPr/>
      <dgm:t>
        <a:bodyPr/>
        <a:lstStyle/>
        <a:p>
          <a:r>
            <a:rPr lang="en-CA" dirty="0"/>
            <a:t>1 month per year of service</a:t>
          </a:r>
          <a:endParaRPr lang="en-US" dirty="0"/>
        </a:p>
      </dgm:t>
    </dgm:pt>
    <dgm:pt modelId="{B426E9D9-7A16-48AC-8286-F57549539B10}" type="parTrans" cxnId="{0F9B326A-7F3A-4561-A25B-6FD8F168C282}">
      <dgm:prSet/>
      <dgm:spPr/>
      <dgm:t>
        <a:bodyPr/>
        <a:lstStyle/>
        <a:p>
          <a:endParaRPr lang="en-US"/>
        </a:p>
      </dgm:t>
    </dgm:pt>
    <dgm:pt modelId="{6AF3238D-A659-40DD-A468-2524D481378A}" type="sibTrans" cxnId="{0F9B326A-7F3A-4561-A25B-6FD8F168C282}">
      <dgm:prSet/>
      <dgm:spPr/>
      <dgm:t>
        <a:bodyPr/>
        <a:lstStyle/>
        <a:p>
          <a:endParaRPr lang="en-US"/>
        </a:p>
      </dgm:t>
    </dgm:pt>
    <dgm:pt modelId="{323D996E-0022-4C85-B83B-0E30DB98D49D}">
      <dgm:prSet/>
      <dgm:spPr/>
      <dgm:t>
        <a:bodyPr/>
        <a:lstStyle/>
        <a:p>
          <a:r>
            <a:rPr lang="en-CA" dirty="0"/>
            <a:t>Half of your APEF</a:t>
          </a:r>
          <a:endParaRPr lang="en-US" dirty="0"/>
        </a:p>
      </dgm:t>
    </dgm:pt>
    <dgm:pt modelId="{C67334AE-10F9-4ADD-B93E-624C69529285}" type="parTrans" cxnId="{CB575695-6AFF-4FD1-9B77-CCFCA58F3A6C}">
      <dgm:prSet/>
      <dgm:spPr/>
      <dgm:t>
        <a:bodyPr/>
        <a:lstStyle/>
        <a:p>
          <a:endParaRPr lang="en-US"/>
        </a:p>
      </dgm:t>
    </dgm:pt>
    <dgm:pt modelId="{72CB86BA-DFF3-4E64-B837-DB20925829E4}" type="sibTrans" cxnId="{CB575695-6AFF-4FD1-9B77-CCFCA58F3A6C}">
      <dgm:prSet/>
      <dgm:spPr/>
      <dgm:t>
        <a:bodyPr/>
        <a:lstStyle/>
        <a:p>
          <a:endParaRPr lang="en-US"/>
        </a:p>
      </dgm:t>
    </dgm:pt>
    <dgm:pt modelId="{8C5C8D32-A15D-4BD1-96DB-FA61E299B3F0}">
      <dgm:prSet/>
      <dgm:spPr/>
      <dgm:t>
        <a:bodyPr/>
        <a:lstStyle/>
        <a:p>
          <a:r>
            <a:rPr lang="en-CA"/>
            <a:t>$300 for conversion</a:t>
          </a:r>
          <a:endParaRPr lang="en-US"/>
        </a:p>
      </dgm:t>
    </dgm:pt>
    <dgm:pt modelId="{E79E2547-3C56-40AF-BFEC-1A752E7FB4C8}" type="parTrans" cxnId="{5E6BFB92-4209-42B6-99FA-AE4F8A14DBB2}">
      <dgm:prSet/>
      <dgm:spPr/>
      <dgm:t>
        <a:bodyPr/>
        <a:lstStyle/>
        <a:p>
          <a:endParaRPr lang="en-US"/>
        </a:p>
      </dgm:t>
    </dgm:pt>
    <dgm:pt modelId="{2F831C4A-2253-4DDC-99E4-43F211F4D7CE}" type="sibTrans" cxnId="{5E6BFB92-4209-42B6-99FA-AE4F8A14DBB2}">
      <dgm:prSet/>
      <dgm:spPr/>
      <dgm:t>
        <a:bodyPr/>
        <a:lstStyle/>
        <a:p>
          <a:endParaRPr lang="en-US"/>
        </a:p>
      </dgm:t>
    </dgm:pt>
    <dgm:pt modelId="{D2F0627D-B0A8-4CBC-9267-380240DE04D4}" type="pres">
      <dgm:prSet presAssocID="{D70C99BE-3DF5-44D1-9FAC-1BE11C762C54}" presName="Name0" presStyleCnt="0">
        <dgm:presLayoutVars>
          <dgm:dir/>
          <dgm:animLvl val="lvl"/>
          <dgm:resizeHandles val="exact"/>
        </dgm:presLayoutVars>
      </dgm:prSet>
      <dgm:spPr/>
    </dgm:pt>
    <dgm:pt modelId="{1D94A5FD-5015-4FF2-BC3C-423BC2E5B936}" type="pres">
      <dgm:prSet presAssocID="{6FC15344-4826-496F-A98C-8B9074C76522}" presName="linNode" presStyleCnt="0"/>
      <dgm:spPr/>
    </dgm:pt>
    <dgm:pt modelId="{2DD7E24E-CC9F-4853-A2B6-9B217A412B05}" type="pres">
      <dgm:prSet presAssocID="{6FC15344-4826-496F-A98C-8B9074C76522}" presName="parentText" presStyleLbl="node1" presStyleIdx="0" presStyleCnt="2">
        <dgm:presLayoutVars>
          <dgm:chMax val="1"/>
          <dgm:bulletEnabled val="1"/>
        </dgm:presLayoutVars>
      </dgm:prSet>
      <dgm:spPr/>
    </dgm:pt>
    <dgm:pt modelId="{BCB38D2F-5F8E-4B7E-9EBE-A80333CB60E5}" type="pres">
      <dgm:prSet presAssocID="{6FC15344-4826-496F-A98C-8B9074C76522}" presName="descendantText" presStyleLbl="alignAccFollowNode1" presStyleIdx="0" presStyleCnt="2">
        <dgm:presLayoutVars>
          <dgm:bulletEnabled val="1"/>
        </dgm:presLayoutVars>
      </dgm:prSet>
      <dgm:spPr/>
    </dgm:pt>
    <dgm:pt modelId="{41F81F44-FEE1-462D-BB97-A0B528E7F5F2}" type="pres">
      <dgm:prSet presAssocID="{508D7AB5-350B-4BA6-99FB-2700FFD8A54E}" presName="sp" presStyleCnt="0"/>
      <dgm:spPr/>
    </dgm:pt>
    <dgm:pt modelId="{4E3B4656-9383-44BD-AAEB-D30DDB7E2C63}" type="pres">
      <dgm:prSet presAssocID="{241413E5-6FE7-45E2-94BB-C02FEB82933D}" presName="linNode" presStyleCnt="0"/>
      <dgm:spPr/>
    </dgm:pt>
    <dgm:pt modelId="{35DE35E6-59DA-471F-AD63-20038CE38AF5}" type="pres">
      <dgm:prSet presAssocID="{241413E5-6FE7-45E2-94BB-C02FEB82933D}" presName="parentText" presStyleLbl="node1" presStyleIdx="1" presStyleCnt="2">
        <dgm:presLayoutVars>
          <dgm:chMax val="1"/>
          <dgm:bulletEnabled val="1"/>
        </dgm:presLayoutVars>
      </dgm:prSet>
      <dgm:spPr/>
    </dgm:pt>
    <dgm:pt modelId="{FBA5A255-6744-45F9-AAB3-79C50D35EB25}" type="pres">
      <dgm:prSet presAssocID="{241413E5-6FE7-45E2-94BB-C02FEB82933D}" presName="descendantText" presStyleLbl="alignAccFollowNode1" presStyleIdx="1" presStyleCnt="2">
        <dgm:presLayoutVars>
          <dgm:bulletEnabled val="1"/>
        </dgm:presLayoutVars>
      </dgm:prSet>
      <dgm:spPr/>
    </dgm:pt>
  </dgm:ptLst>
  <dgm:cxnLst>
    <dgm:cxn modelId="{7AC97D09-5E5D-4A85-B486-2AE213917FBE}" type="presOf" srcId="{6FC15344-4826-496F-A98C-8B9074C76522}" destId="{2DD7E24E-CC9F-4853-A2B6-9B217A412B05}" srcOrd="0" destOrd="0" presId="urn:microsoft.com/office/officeart/2005/8/layout/vList5"/>
    <dgm:cxn modelId="{D9C5AC0B-D70D-4540-842A-CF2083FF3288}" srcId="{6FC15344-4826-496F-A98C-8B9074C76522}" destId="{BE9FA6B9-BB92-450F-B8ED-4D984C02F7AF}" srcOrd="1" destOrd="0" parTransId="{9AA0B033-CD0D-4BCC-94BA-56BB7373A34F}" sibTransId="{4EC064CE-61C5-4B3F-B7C5-725CC299209C}"/>
    <dgm:cxn modelId="{C0967A27-005A-46B2-B447-4FE0EB44FFBB}" srcId="{D70C99BE-3DF5-44D1-9FAC-1BE11C762C54}" destId="{241413E5-6FE7-45E2-94BB-C02FEB82933D}" srcOrd="1" destOrd="0" parTransId="{D9755963-BA78-4FBB-8BB8-120E3EF2F13F}" sibTransId="{B9D254EF-F9C2-4C16-8728-D54D48647E4E}"/>
    <dgm:cxn modelId="{8CE9013D-035A-430F-8351-91640B973F4B}" type="presOf" srcId="{241413E5-6FE7-45E2-94BB-C02FEB82933D}" destId="{35DE35E6-59DA-471F-AD63-20038CE38AF5}" srcOrd="0" destOrd="0" presId="urn:microsoft.com/office/officeart/2005/8/layout/vList5"/>
    <dgm:cxn modelId="{1451EE3D-9F20-4340-866E-26AF062F862C}" srcId="{6FC15344-4826-496F-A98C-8B9074C76522}" destId="{42CA3BED-267D-4E1E-A25A-ECB86590668B}" srcOrd="0" destOrd="0" parTransId="{4B690CEC-69EB-47DC-B8AA-84D5488893E2}" sibTransId="{C75C2DF4-7271-482E-AA57-8815A344A1F4}"/>
    <dgm:cxn modelId="{EAA92967-342C-4386-A513-F0E2933504C2}" srcId="{D70C99BE-3DF5-44D1-9FAC-1BE11C762C54}" destId="{6FC15344-4826-496F-A98C-8B9074C76522}" srcOrd="0" destOrd="0" parTransId="{0DE3CC0F-4029-455B-BEA5-5C71289E7C43}" sibTransId="{508D7AB5-350B-4BA6-99FB-2700FFD8A54E}"/>
    <dgm:cxn modelId="{0F9B326A-7F3A-4561-A25B-6FD8F168C282}" srcId="{241413E5-6FE7-45E2-94BB-C02FEB82933D}" destId="{4EB6E8BA-50CF-4996-8BFF-15F72AF748A0}" srcOrd="0" destOrd="0" parTransId="{B426E9D9-7A16-48AC-8286-F57549539B10}" sibTransId="{6AF3238D-A659-40DD-A468-2524D481378A}"/>
    <dgm:cxn modelId="{395CD56E-2400-4D15-A803-54D4B8497424}" type="presOf" srcId="{42CA3BED-267D-4E1E-A25A-ECB86590668B}" destId="{BCB38D2F-5F8E-4B7E-9EBE-A80333CB60E5}" srcOrd="0" destOrd="0" presId="urn:microsoft.com/office/officeart/2005/8/layout/vList5"/>
    <dgm:cxn modelId="{EAEA1F4F-C729-461E-9213-BB29D510CE52}" type="presOf" srcId="{BE9FA6B9-BB92-450F-B8ED-4D984C02F7AF}" destId="{BCB38D2F-5F8E-4B7E-9EBE-A80333CB60E5}" srcOrd="0" destOrd="1" presId="urn:microsoft.com/office/officeart/2005/8/layout/vList5"/>
    <dgm:cxn modelId="{5D73C976-8525-43C6-A49D-24B9992E8E4B}" type="presOf" srcId="{4EB6E8BA-50CF-4996-8BFF-15F72AF748A0}" destId="{FBA5A255-6744-45F9-AAB3-79C50D35EB25}" srcOrd="0" destOrd="0" presId="urn:microsoft.com/office/officeart/2005/8/layout/vList5"/>
    <dgm:cxn modelId="{B6C8C157-0AE2-4A01-BE7B-611E49AB7DAB}" type="presOf" srcId="{D70C99BE-3DF5-44D1-9FAC-1BE11C762C54}" destId="{D2F0627D-B0A8-4CBC-9267-380240DE04D4}" srcOrd="0" destOrd="0" presId="urn:microsoft.com/office/officeart/2005/8/layout/vList5"/>
    <dgm:cxn modelId="{5D78FA78-7330-4AB1-90F1-241B14A968C4}" type="presOf" srcId="{323D996E-0022-4C85-B83B-0E30DB98D49D}" destId="{FBA5A255-6744-45F9-AAB3-79C50D35EB25}" srcOrd="0" destOrd="1" presId="urn:microsoft.com/office/officeart/2005/8/layout/vList5"/>
    <dgm:cxn modelId="{C2C1FF8F-C194-4541-BF25-DCEF13CC0CBF}" type="presOf" srcId="{8C5C8D32-A15D-4BD1-96DB-FA61E299B3F0}" destId="{FBA5A255-6744-45F9-AAB3-79C50D35EB25}" srcOrd="0" destOrd="2" presId="urn:microsoft.com/office/officeart/2005/8/layout/vList5"/>
    <dgm:cxn modelId="{5E6BFB92-4209-42B6-99FA-AE4F8A14DBB2}" srcId="{241413E5-6FE7-45E2-94BB-C02FEB82933D}" destId="{8C5C8D32-A15D-4BD1-96DB-FA61E299B3F0}" srcOrd="2" destOrd="0" parTransId="{E79E2547-3C56-40AF-BFEC-1A752E7FB4C8}" sibTransId="{2F831C4A-2253-4DDC-99E4-43F211F4D7CE}"/>
    <dgm:cxn modelId="{CB575695-6AFF-4FD1-9B77-CCFCA58F3A6C}" srcId="{241413E5-6FE7-45E2-94BB-C02FEB82933D}" destId="{323D996E-0022-4C85-B83B-0E30DB98D49D}" srcOrd="1" destOrd="0" parTransId="{C67334AE-10F9-4ADD-B93E-624C69529285}" sibTransId="{72CB86BA-DFF3-4E64-B837-DB20925829E4}"/>
    <dgm:cxn modelId="{4FD8ED36-06C6-47C4-A4B4-13D1C0B45012}" type="presParOf" srcId="{D2F0627D-B0A8-4CBC-9267-380240DE04D4}" destId="{1D94A5FD-5015-4FF2-BC3C-423BC2E5B936}" srcOrd="0" destOrd="0" presId="urn:microsoft.com/office/officeart/2005/8/layout/vList5"/>
    <dgm:cxn modelId="{58300232-B926-47A6-ABA6-BDA19D4C33FF}" type="presParOf" srcId="{1D94A5FD-5015-4FF2-BC3C-423BC2E5B936}" destId="{2DD7E24E-CC9F-4853-A2B6-9B217A412B05}" srcOrd="0" destOrd="0" presId="urn:microsoft.com/office/officeart/2005/8/layout/vList5"/>
    <dgm:cxn modelId="{D7D37788-18E7-474B-91AD-8792E85EB38D}" type="presParOf" srcId="{1D94A5FD-5015-4FF2-BC3C-423BC2E5B936}" destId="{BCB38D2F-5F8E-4B7E-9EBE-A80333CB60E5}" srcOrd="1" destOrd="0" presId="urn:microsoft.com/office/officeart/2005/8/layout/vList5"/>
    <dgm:cxn modelId="{30D0D340-0CEE-44A9-AA76-083189A365BB}" type="presParOf" srcId="{D2F0627D-B0A8-4CBC-9267-380240DE04D4}" destId="{41F81F44-FEE1-462D-BB97-A0B528E7F5F2}" srcOrd="1" destOrd="0" presId="urn:microsoft.com/office/officeart/2005/8/layout/vList5"/>
    <dgm:cxn modelId="{98653219-49E1-4649-98D4-5B3940F21308}" type="presParOf" srcId="{D2F0627D-B0A8-4CBC-9267-380240DE04D4}" destId="{4E3B4656-9383-44BD-AAEB-D30DDB7E2C63}" srcOrd="2" destOrd="0" presId="urn:microsoft.com/office/officeart/2005/8/layout/vList5"/>
    <dgm:cxn modelId="{622F5EEB-0C1E-425C-B8AB-DFE073CBF86A}" type="presParOf" srcId="{4E3B4656-9383-44BD-AAEB-D30DDB7E2C63}" destId="{35DE35E6-59DA-471F-AD63-20038CE38AF5}" srcOrd="0" destOrd="0" presId="urn:microsoft.com/office/officeart/2005/8/layout/vList5"/>
    <dgm:cxn modelId="{2AF4153E-D973-46B8-98EF-23FE74B0CA51}" type="presParOf" srcId="{4E3B4656-9383-44BD-AAEB-D30DDB7E2C63}" destId="{FBA5A255-6744-45F9-AAB3-79C50D35EB25}"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AE69C1-30F7-4096-A811-61CEB35D9D56}">
      <dsp:nvSpPr>
        <dsp:cNvPr id="0" name=""/>
        <dsp:cNvSpPr/>
      </dsp:nvSpPr>
      <dsp:spPr>
        <a:xfrm>
          <a:off x="0" y="2119643"/>
          <a:ext cx="4282984" cy="1390715"/>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defRPr b="1"/>
          </a:pPr>
          <a:r>
            <a:rPr lang="en-CA" sz="1900" kern="1200"/>
            <a:t>If you are term and approaching your permanent status timeline, your status should not be unreasonably denied </a:t>
          </a:r>
          <a:endParaRPr lang="en-US" sz="1900" kern="1200"/>
        </a:p>
      </dsp:txBody>
      <dsp:txXfrm>
        <a:off x="0" y="2119643"/>
        <a:ext cx="4282984" cy="1390715"/>
      </dsp:txXfrm>
    </dsp:sp>
    <dsp:sp modelId="{5375F6CC-8B1E-47AA-8B4B-746DEACBE80A}">
      <dsp:nvSpPr>
        <dsp:cNvPr id="0" name=""/>
        <dsp:cNvSpPr/>
      </dsp:nvSpPr>
      <dsp:spPr>
        <a:xfrm rot="10800000">
          <a:off x="0" y="1583"/>
          <a:ext cx="4282984" cy="2138920"/>
        </a:xfrm>
        <a:prstGeom prst="upArrowCallou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defRPr b="1"/>
          </a:pPr>
          <a:endParaRPr lang="en-US" sz="1900" kern="1200" dirty="0"/>
        </a:p>
      </dsp:txBody>
      <dsp:txXfrm rot="-10800000">
        <a:off x="0" y="1583"/>
        <a:ext cx="4282984" cy="750761"/>
      </dsp:txXfrm>
    </dsp:sp>
    <dsp:sp modelId="{757300A4-D02E-4051-BDC5-7440565D0DF0}">
      <dsp:nvSpPr>
        <dsp:cNvPr id="0" name=""/>
        <dsp:cNvSpPr/>
      </dsp:nvSpPr>
      <dsp:spPr>
        <a:xfrm>
          <a:off x="0" y="752344"/>
          <a:ext cx="4282984" cy="639537"/>
        </a:xfrm>
        <a:prstGeom prst="rect">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9352" tIns="26670" rIns="149352" bIns="26670" numCol="1" spcCol="1270" anchor="ctr" anchorCtr="0">
          <a:noAutofit/>
        </a:bodyPr>
        <a:lstStyle/>
        <a:p>
          <a:pPr marL="0" lvl="0" indent="0" algn="ctr" defTabSz="933450">
            <a:lnSpc>
              <a:spcPct val="90000"/>
            </a:lnSpc>
            <a:spcBef>
              <a:spcPct val="0"/>
            </a:spcBef>
            <a:spcAft>
              <a:spcPct val="35000"/>
            </a:spcAft>
            <a:buNone/>
          </a:pPr>
          <a:r>
            <a:rPr lang="en-CA" sz="2100" kern="1200"/>
            <a:t>Can’t give the MAJORITY of your work to someone else if permanent</a:t>
          </a:r>
          <a:endParaRPr lang="en-US" sz="2100" kern="1200"/>
        </a:p>
      </dsp:txBody>
      <dsp:txXfrm>
        <a:off x="0" y="752344"/>
        <a:ext cx="4282984" cy="63953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B38D2F-5F8E-4B7E-9EBE-A80333CB60E5}">
      <dsp:nvSpPr>
        <dsp:cNvPr id="0" name=""/>
        <dsp:cNvSpPr/>
      </dsp:nvSpPr>
      <dsp:spPr>
        <a:xfrm rot="5400000">
          <a:off x="6301587" y="-2303662"/>
          <a:ext cx="1698041" cy="6729984"/>
        </a:xfrm>
        <a:prstGeom prst="round2SameRect">
          <a:avLst/>
        </a:prstGeom>
        <a:solidFill>
          <a:schemeClr val="accent2">
            <a:alpha val="90000"/>
            <a:tint val="40000"/>
            <a:hueOff val="0"/>
            <a:satOff val="0"/>
            <a:lumOff val="0"/>
            <a:alphaOff val="0"/>
          </a:schemeClr>
        </a:solidFill>
        <a:ln w="6350" cap="flat" cmpd="sng" algn="ctr">
          <a:solidFill>
            <a:schemeClr val="accent2">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4300" tIns="57150" rIns="114300" bIns="57150" numCol="1" spcCol="1270" anchor="ctr" anchorCtr="0">
          <a:noAutofit/>
        </a:bodyPr>
        <a:lstStyle/>
        <a:p>
          <a:pPr marL="285750" lvl="1" indent="-285750" algn="l" defTabSz="1333500">
            <a:lnSpc>
              <a:spcPct val="90000"/>
            </a:lnSpc>
            <a:spcBef>
              <a:spcPct val="0"/>
            </a:spcBef>
            <a:spcAft>
              <a:spcPct val="15000"/>
            </a:spcAft>
            <a:buChar char="•"/>
          </a:pPr>
          <a:r>
            <a:rPr lang="en-CA" sz="3000" kern="1200"/>
            <a:t>Nothing if term ends naturally</a:t>
          </a:r>
          <a:endParaRPr lang="en-US" sz="3000" kern="1200"/>
        </a:p>
        <a:p>
          <a:pPr marL="285750" lvl="1" indent="-285750" algn="l" defTabSz="1333500">
            <a:lnSpc>
              <a:spcPct val="90000"/>
            </a:lnSpc>
            <a:spcBef>
              <a:spcPct val="0"/>
            </a:spcBef>
            <a:spcAft>
              <a:spcPct val="15000"/>
            </a:spcAft>
            <a:buChar char="•"/>
          </a:pPr>
          <a:r>
            <a:rPr lang="en-CA" sz="3000" kern="1200"/>
            <a:t>1 month if early term ending</a:t>
          </a:r>
          <a:endParaRPr lang="en-US" sz="3000" kern="1200"/>
        </a:p>
      </dsp:txBody>
      <dsp:txXfrm rot="-5400000">
        <a:off x="3785616" y="295201"/>
        <a:ext cx="6647092" cy="1532257"/>
      </dsp:txXfrm>
    </dsp:sp>
    <dsp:sp modelId="{2DD7E24E-CC9F-4853-A2B6-9B217A412B05}">
      <dsp:nvSpPr>
        <dsp:cNvPr id="0" name=""/>
        <dsp:cNvSpPr/>
      </dsp:nvSpPr>
      <dsp:spPr>
        <a:xfrm>
          <a:off x="0" y="53"/>
          <a:ext cx="3785616" cy="2122552"/>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8590" tIns="74295" rIns="148590" bIns="74295" numCol="1" spcCol="1270" anchor="ctr" anchorCtr="0">
          <a:noAutofit/>
        </a:bodyPr>
        <a:lstStyle/>
        <a:p>
          <a:pPr marL="0" lvl="0" indent="0" algn="ctr" defTabSz="1733550">
            <a:lnSpc>
              <a:spcPct val="90000"/>
            </a:lnSpc>
            <a:spcBef>
              <a:spcPct val="0"/>
            </a:spcBef>
            <a:spcAft>
              <a:spcPct val="35000"/>
            </a:spcAft>
            <a:buNone/>
            <a:defRPr b="1"/>
          </a:pPr>
          <a:r>
            <a:rPr lang="en-CA" sz="3900" kern="1200"/>
            <a:t>Term employee</a:t>
          </a:r>
          <a:endParaRPr lang="en-US" sz="3900" kern="1200"/>
        </a:p>
      </dsp:txBody>
      <dsp:txXfrm>
        <a:off x="103614" y="103667"/>
        <a:ext cx="3578388" cy="1915324"/>
      </dsp:txXfrm>
    </dsp:sp>
    <dsp:sp modelId="{FBA5A255-6744-45F9-AAB3-79C50D35EB25}">
      <dsp:nvSpPr>
        <dsp:cNvPr id="0" name=""/>
        <dsp:cNvSpPr/>
      </dsp:nvSpPr>
      <dsp:spPr>
        <a:xfrm rot="5400000">
          <a:off x="6301587" y="-74983"/>
          <a:ext cx="1698041" cy="6729984"/>
        </a:xfrm>
        <a:prstGeom prst="round2SameRect">
          <a:avLst/>
        </a:prstGeom>
        <a:solidFill>
          <a:schemeClr val="accent2">
            <a:alpha val="90000"/>
            <a:tint val="40000"/>
            <a:hueOff val="0"/>
            <a:satOff val="0"/>
            <a:lumOff val="0"/>
            <a:alphaOff val="0"/>
          </a:schemeClr>
        </a:solidFill>
        <a:ln w="6350" cap="flat" cmpd="sng" algn="ctr">
          <a:solidFill>
            <a:schemeClr val="accent2">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4300" tIns="57150" rIns="114300" bIns="57150" numCol="1" spcCol="1270" anchor="ctr" anchorCtr="0">
          <a:noAutofit/>
        </a:bodyPr>
        <a:lstStyle/>
        <a:p>
          <a:pPr marL="285750" lvl="1" indent="-285750" algn="l" defTabSz="1333500">
            <a:lnSpc>
              <a:spcPct val="90000"/>
            </a:lnSpc>
            <a:spcBef>
              <a:spcPct val="0"/>
            </a:spcBef>
            <a:spcAft>
              <a:spcPct val="15000"/>
            </a:spcAft>
            <a:buChar char="•"/>
          </a:pPr>
          <a:r>
            <a:rPr lang="en-CA" sz="3000" kern="1200" dirty="0"/>
            <a:t>1 month per year of service</a:t>
          </a:r>
          <a:endParaRPr lang="en-US" sz="3000" kern="1200" dirty="0"/>
        </a:p>
        <a:p>
          <a:pPr marL="285750" lvl="1" indent="-285750" algn="l" defTabSz="1333500">
            <a:lnSpc>
              <a:spcPct val="90000"/>
            </a:lnSpc>
            <a:spcBef>
              <a:spcPct val="0"/>
            </a:spcBef>
            <a:spcAft>
              <a:spcPct val="15000"/>
            </a:spcAft>
            <a:buChar char="•"/>
          </a:pPr>
          <a:r>
            <a:rPr lang="en-CA" sz="3000" kern="1200" dirty="0"/>
            <a:t>Half of your APEF</a:t>
          </a:r>
          <a:endParaRPr lang="en-US" sz="3000" kern="1200" dirty="0"/>
        </a:p>
        <a:p>
          <a:pPr marL="285750" lvl="1" indent="-285750" algn="l" defTabSz="1333500">
            <a:lnSpc>
              <a:spcPct val="90000"/>
            </a:lnSpc>
            <a:spcBef>
              <a:spcPct val="0"/>
            </a:spcBef>
            <a:spcAft>
              <a:spcPct val="15000"/>
            </a:spcAft>
            <a:buChar char="•"/>
          </a:pPr>
          <a:r>
            <a:rPr lang="en-CA" sz="3000" kern="1200"/>
            <a:t>$300 for conversion</a:t>
          </a:r>
          <a:endParaRPr lang="en-US" sz="3000" kern="1200"/>
        </a:p>
      </dsp:txBody>
      <dsp:txXfrm rot="-5400000">
        <a:off x="3785616" y="2523880"/>
        <a:ext cx="6647092" cy="1532257"/>
      </dsp:txXfrm>
    </dsp:sp>
    <dsp:sp modelId="{35DE35E6-59DA-471F-AD63-20038CE38AF5}">
      <dsp:nvSpPr>
        <dsp:cNvPr id="0" name=""/>
        <dsp:cNvSpPr/>
      </dsp:nvSpPr>
      <dsp:spPr>
        <a:xfrm>
          <a:off x="0" y="2228732"/>
          <a:ext cx="3785616" cy="2122552"/>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8590" tIns="74295" rIns="148590" bIns="74295" numCol="1" spcCol="1270" anchor="ctr" anchorCtr="0">
          <a:noAutofit/>
        </a:bodyPr>
        <a:lstStyle/>
        <a:p>
          <a:pPr marL="0" lvl="0" indent="0" algn="ctr" defTabSz="1733550">
            <a:lnSpc>
              <a:spcPct val="90000"/>
            </a:lnSpc>
            <a:spcBef>
              <a:spcPct val="0"/>
            </a:spcBef>
            <a:spcAft>
              <a:spcPct val="35000"/>
            </a:spcAft>
            <a:buNone/>
            <a:defRPr b="1"/>
          </a:pPr>
          <a:r>
            <a:rPr lang="en-CA" sz="3900" kern="1200"/>
            <a:t>Perm employee (even if on term contract)</a:t>
          </a:r>
          <a:endParaRPr lang="en-US" sz="3900" kern="1200"/>
        </a:p>
      </dsp:txBody>
      <dsp:txXfrm>
        <a:off x="103614" y="2332346"/>
        <a:ext cx="3578388" cy="1915324"/>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9EC72A-D095-4C37-AD47-C83379C51E55}" type="datetimeFigureOut">
              <a:rPr lang="en-US" smtClean="0"/>
              <a:t>8/25/2026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A29C79-527F-456C-BCEA-28CE0455023C}" type="slidenum">
              <a:rPr lang="en-US" smtClean="0"/>
              <a:t>‹#›</a:t>
            </a:fld>
            <a:endParaRPr lang="en-US"/>
          </a:p>
        </p:txBody>
      </p:sp>
    </p:spTree>
    <p:extLst>
      <p:ext uri="{BB962C8B-B14F-4D97-AF65-F5344CB8AC3E}">
        <p14:creationId xmlns:p14="http://schemas.microsoft.com/office/powerpoint/2010/main" val="39204820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D8A29C79-527F-456C-BCEA-28CE0455023C}" type="slidenum">
              <a:rPr lang="en-US" smtClean="0"/>
              <a:t>1</a:t>
            </a:fld>
            <a:endParaRPr lang="en-US"/>
          </a:p>
        </p:txBody>
      </p:sp>
    </p:spTree>
    <p:extLst>
      <p:ext uri="{BB962C8B-B14F-4D97-AF65-F5344CB8AC3E}">
        <p14:creationId xmlns:p14="http://schemas.microsoft.com/office/powerpoint/2010/main" val="28144557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8A29C79-527F-456C-BCEA-28CE0455023C}" type="slidenum">
              <a:rPr lang="en-US" smtClean="0"/>
              <a:t>3</a:t>
            </a:fld>
            <a:endParaRPr lang="en-US"/>
          </a:p>
        </p:txBody>
      </p:sp>
    </p:spTree>
    <p:extLst>
      <p:ext uri="{BB962C8B-B14F-4D97-AF65-F5344CB8AC3E}">
        <p14:creationId xmlns:p14="http://schemas.microsoft.com/office/powerpoint/2010/main" val="19358050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8A29C79-527F-456C-BCEA-28CE0455023C}" type="slidenum">
              <a:rPr lang="en-US" smtClean="0"/>
              <a:t>4</a:t>
            </a:fld>
            <a:endParaRPr lang="en-US"/>
          </a:p>
        </p:txBody>
      </p:sp>
    </p:spTree>
    <p:extLst>
      <p:ext uri="{BB962C8B-B14F-4D97-AF65-F5344CB8AC3E}">
        <p14:creationId xmlns:p14="http://schemas.microsoft.com/office/powerpoint/2010/main" val="6996359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8A29C79-527F-456C-BCEA-28CE0455023C}" type="slidenum">
              <a:rPr lang="en-US" smtClean="0"/>
              <a:t>5</a:t>
            </a:fld>
            <a:endParaRPr lang="en-US"/>
          </a:p>
        </p:txBody>
      </p:sp>
    </p:spTree>
    <p:extLst>
      <p:ext uri="{BB962C8B-B14F-4D97-AF65-F5344CB8AC3E}">
        <p14:creationId xmlns:p14="http://schemas.microsoft.com/office/powerpoint/2010/main" val="32590783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8A29C79-527F-456C-BCEA-28CE0455023C}" type="slidenum">
              <a:rPr lang="en-US" smtClean="0"/>
              <a:t>6</a:t>
            </a:fld>
            <a:endParaRPr lang="en-US"/>
          </a:p>
        </p:txBody>
      </p:sp>
    </p:spTree>
    <p:extLst>
      <p:ext uri="{BB962C8B-B14F-4D97-AF65-F5344CB8AC3E}">
        <p14:creationId xmlns:p14="http://schemas.microsoft.com/office/powerpoint/2010/main" val="32391872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D8A29C79-527F-456C-BCEA-28CE0455023C}" type="slidenum">
              <a:rPr lang="en-US" smtClean="0"/>
              <a:t>9</a:t>
            </a:fld>
            <a:endParaRPr lang="en-US"/>
          </a:p>
        </p:txBody>
      </p:sp>
    </p:spTree>
    <p:extLst>
      <p:ext uri="{BB962C8B-B14F-4D97-AF65-F5344CB8AC3E}">
        <p14:creationId xmlns:p14="http://schemas.microsoft.com/office/powerpoint/2010/main" val="25879816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D8A29C79-527F-456C-BCEA-28CE0455023C}" type="slidenum">
              <a:rPr lang="en-US" smtClean="0"/>
              <a:t>10</a:t>
            </a:fld>
            <a:endParaRPr lang="en-US"/>
          </a:p>
        </p:txBody>
      </p:sp>
    </p:spTree>
    <p:extLst>
      <p:ext uri="{BB962C8B-B14F-4D97-AF65-F5344CB8AC3E}">
        <p14:creationId xmlns:p14="http://schemas.microsoft.com/office/powerpoint/2010/main" val="7632389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r>
              <a:rPr lang="en-US" dirty="0"/>
              <a:t>Your</a:t>
            </a:r>
            <a:r>
              <a:rPr lang="en-US" baseline="0" dirty="0"/>
              <a:t> rights are enshrined in the Collective Agreement and other provincial statutes.</a:t>
            </a:r>
            <a:endParaRPr lang="en-US" dirty="0"/>
          </a:p>
          <a:p>
            <a:pPr marL="228600" indent="-228600">
              <a:buFont typeface="+mj-lt"/>
              <a:buAutoNum type="arabicPeriod"/>
            </a:pPr>
            <a:r>
              <a:rPr lang="en-US" dirty="0"/>
              <a:t>When</a:t>
            </a:r>
            <a:r>
              <a:rPr lang="en-US" baseline="0" dirty="0"/>
              <a:t> the employer makes decisions they need to be done in good faith, they should be fair and not done arbitrarily.</a:t>
            </a:r>
          </a:p>
          <a:p>
            <a:pPr marL="228600" indent="-228600">
              <a:buFont typeface="+mj-lt"/>
              <a:buAutoNum type="arabicPeriod"/>
            </a:pPr>
            <a:r>
              <a:rPr lang="en-US" baseline="0" dirty="0"/>
              <a:t>If a provision of the collective agreement is violated you have a right to file a grievance.  The Union maintains carriage of the grievance and would file this on your behalf if there was a violation.  Members need to be aware that there is a box around when grievances can be filed. Generally we would need to file a grievance within 30 days of the violation being identified.  Members should speak to us as soon as possible.</a:t>
            </a:r>
          </a:p>
          <a:p>
            <a:pPr marL="228600" indent="-228600">
              <a:buFont typeface="+mj-lt"/>
              <a:buAutoNum type="arabicPeriod"/>
            </a:pPr>
            <a:r>
              <a:rPr lang="en-US" baseline="0" dirty="0"/>
              <a:t>A safe work environment is one which is free from harassment, bullying, discrimination, physical and mental safety issues.  This is mandated by </a:t>
            </a:r>
            <a:r>
              <a:rPr lang="en-US" i="1" baseline="0" dirty="0"/>
              <a:t>The Saskatchewan Employment Act </a:t>
            </a:r>
            <a:r>
              <a:rPr lang="en-US" i="0" baseline="0" dirty="0"/>
              <a:t> and </a:t>
            </a:r>
            <a:r>
              <a:rPr lang="en-US" i="1" baseline="0" dirty="0"/>
              <a:t>The Human Rights Code.</a:t>
            </a:r>
            <a:r>
              <a:rPr lang="en-US" baseline="0" dirty="0"/>
              <a:t>  </a:t>
            </a:r>
          </a:p>
          <a:p>
            <a:pPr marL="228600" indent="-228600">
              <a:buFont typeface="+mj-lt"/>
              <a:buAutoNum type="arabicPeriod"/>
            </a:pPr>
            <a:r>
              <a:rPr lang="en-US" baseline="0" dirty="0"/>
              <a:t>If a member is disabled the employer has an obligation to accommodate the member up to the point of undue hardship.  This right is protected in </a:t>
            </a:r>
            <a:r>
              <a:rPr lang="en-US" i="1" baseline="0" dirty="0"/>
              <a:t>The Saskatchewan Employment Act </a:t>
            </a:r>
            <a:r>
              <a:rPr lang="en-US" i="0" baseline="0" dirty="0"/>
              <a:t> and </a:t>
            </a:r>
            <a:r>
              <a:rPr lang="en-US" i="1" baseline="0" dirty="0"/>
              <a:t>The Human Rights Code</a:t>
            </a:r>
            <a:r>
              <a:rPr lang="en-US" baseline="0" dirty="0"/>
              <a:t>.</a:t>
            </a:r>
          </a:p>
          <a:p>
            <a:pPr marL="228600" indent="-228600">
              <a:buFont typeface="+mj-lt"/>
              <a:buAutoNum type="arabicPeriod"/>
            </a:pPr>
            <a:r>
              <a:rPr lang="en-US" baseline="0" dirty="0"/>
              <a:t>If you are uncomfortable meeting with the Employer alone or believe that the issue being discussed could progress to something bigger, you have every right to request to have a Union rep present.  This is your right.</a:t>
            </a:r>
          </a:p>
          <a:p>
            <a:pPr marL="228600" indent="-228600">
              <a:buFont typeface="+mj-lt"/>
              <a:buAutoNum type="arabicPeriod"/>
            </a:pPr>
            <a:r>
              <a:rPr lang="en-US" baseline="0" dirty="0"/>
              <a:t>You should be free to belong to the Union and participate in its activities without repercussions.</a:t>
            </a:r>
            <a:endParaRPr lang="en-US" dirty="0"/>
          </a:p>
          <a:p>
            <a:endParaRPr lang="en-US" dirty="0"/>
          </a:p>
        </p:txBody>
      </p:sp>
      <p:sp>
        <p:nvSpPr>
          <p:cNvPr id="4" name="Slide Number Placeholder 3"/>
          <p:cNvSpPr>
            <a:spLocks noGrp="1"/>
          </p:cNvSpPr>
          <p:nvPr>
            <p:ph type="sldNum" sz="quarter" idx="10"/>
          </p:nvPr>
        </p:nvSpPr>
        <p:spPr/>
        <p:txBody>
          <a:bodyPr/>
          <a:lstStyle/>
          <a:p>
            <a:fld id="{D8A29C79-527F-456C-BCEA-28CE0455023C}" type="slidenum">
              <a:rPr lang="en-US" smtClean="0"/>
              <a:t>11</a:t>
            </a:fld>
            <a:endParaRPr lang="en-US"/>
          </a:p>
        </p:txBody>
      </p:sp>
    </p:spTree>
    <p:extLst>
      <p:ext uri="{BB962C8B-B14F-4D97-AF65-F5344CB8AC3E}">
        <p14:creationId xmlns:p14="http://schemas.microsoft.com/office/powerpoint/2010/main" val="18018318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8A29C79-527F-456C-BCEA-28CE0455023C}" type="slidenum">
              <a:rPr lang="en-US" smtClean="0"/>
              <a:t>12</a:t>
            </a:fld>
            <a:endParaRPr lang="en-US"/>
          </a:p>
        </p:txBody>
      </p:sp>
    </p:spTree>
    <p:extLst>
      <p:ext uri="{BB962C8B-B14F-4D97-AF65-F5344CB8AC3E}">
        <p14:creationId xmlns:p14="http://schemas.microsoft.com/office/powerpoint/2010/main" val="22058963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a:t>
            </a:r>
            <a:r>
              <a:rPr lang="en-US" baseline="0" dirty="0"/>
              <a:t> wanting to draw your attention to some definitions that often get overlooked when one goes to interpret an article.</a:t>
            </a:r>
          </a:p>
          <a:p>
            <a:pPr marL="228600" indent="-228600">
              <a:buFont typeface="+mj-lt"/>
              <a:buAutoNum type="arabicPeriod"/>
            </a:pPr>
            <a:r>
              <a:rPr lang="en-US" baseline="0" dirty="0"/>
              <a:t>The certification order is created by the </a:t>
            </a:r>
            <a:r>
              <a:rPr lang="en-US" baseline="0" dirty="0" err="1"/>
              <a:t>Labour</a:t>
            </a:r>
            <a:r>
              <a:rPr lang="en-US" baseline="0" dirty="0"/>
              <a:t> Relations Board.  The original cert was in 1978.  The last order was created in 2011.  This defines what our community of interest is and what our Bargaining Unit looks like.</a:t>
            </a:r>
          </a:p>
          <a:p>
            <a:pPr marL="228600" indent="-228600">
              <a:buFont typeface="+mj-lt"/>
              <a:buAutoNum type="arabicPeriod"/>
            </a:pPr>
            <a:r>
              <a:rPr lang="en-US" baseline="0" dirty="0"/>
              <a:t>The definition of service is important to keep in mind when looking at where one should be at for vacation accruals – Not related to being a member in ASPA but that of an Employee at the University.  Also important when looking at layoffs and determining years of service for severance calculations.  Not as broad as being an employee of the university but is a step closer to this by including other bargaining units and exempt work.  </a:t>
            </a:r>
          </a:p>
          <a:p>
            <a:pPr marL="228600" indent="-228600">
              <a:buFont typeface="+mj-lt"/>
              <a:buAutoNum type="arabicPeriod"/>
            </a:pPr>
            <a:r>
              <a:rPr lang="en-US" baseline="0" dirty="0"/>
              <a:t>You will note that we do not see the term “contract” noted in this definition or referenced in our collective agreement but yet many people refer to themselves as a contract employee when they are generally speaking about being in a term position.</a:t>
            </a:r>
          </a:p>
          <a:p>
            <a:endParaRPr lang="en-US" dirty="0"/>
          </a:p>
        </p:txBody>
      </p:sp>
      <p:sp>
        <p:nvSpPr>
          <p:cNvPr id="4" name="Slide Number Placeholder 3"/>
          <p:cNvSpPr>
            <a:spLocks noGrp="1"/>
          </p:cNvSpPr>
          <p:nvPr>
            <p:ph type="sldNum" sz="quarter" idx="10"/>
          </p:nvPr>
        </p:nvSpPr>
        <p:spPr/>
        <p:txBody>
          <a:bodyPr/>
          <a:lstStyle/>
          <a:p>
            <a:fld id="{D8A29C79-527F-456C-BCEA-28CE0455023C}" type="slidenum">
              <a:rPr lang="en-US" smtClean="0"/>
              <a:t>13</a:t>
            </a:fld>
            <a:endParaRPr lang="en-US"/>
          </a:p>
        </p:txBody>
      </p:sp>
    </p:spTree>
    <p:extLst>
      <p:ext uri="{BB962C8B-B14F-4D97-AF65-F5344CB8AC3E}">
        <p14:creationId xmlns:p14="http://schemas.microsoft.com/office/powerpoint/2010/main" val="2509367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Probationary periods will happen with each</a:t>
            </a:r>
            <a:r>
              <a:rPr lang="en-US" baseline="0" dirty="0"/>
              <a:t> position you apply for and are the successful applicant to.</a:t>
            </a:r>
          </a:p>
          <a:p>
            <a:pPr marL="228600" indent="-228600">
              <a:buAutoNum type="arabicPeriod"/>
            </a:pPr>
            <a:r>
              <a:rPr lang="en-US" baseline="0" dirty="0"/>
              <a:t>ASPA continues to come across issues of the employer asking for extensions to the probationary period at the last minute.  Often, the member has not had any feedback or identification of concerns, certainly nothing that is documented and provided to the member as identified in 8.1.</a:t>
            </a:r>
          </a:p>
          <a:p>
            <a:pPr marL="228600" indent="-228600">
              <a:buAutoNum type="arabicPeriod"/>
            </a:pPr>
            <a:r>
              <a:rPr lang="en-US" baseline="0" dirty="0"/>
              <a:t>A termination in the probationary period is on the standard of suitability, not just cause, which is the standard for non probationary members.  The standard of just cause is a higher standard.</a:t>
            </a:r>
            <a:endParaRPr lang="en-US" dirty="0"/>
          </a:p>
        </p:txBody>
      </p:sp>
      <p:sp>
        <p:nvSpPr>
          <p:cNvPr id="4" name="Slide Number Placeholder 3"/>
          <p:cNvSpPr>
            <a:spLocks noGrp="1"/>
          </p:cNvSpPr>
          <p:nvPr>
            <p:ph type="sldNum" sz="quarter" idx="10"/>
          </p:nvPr>
        </p:nvSpPr>
        <p:spPr/>
        <p:txBody>
          <a:bodyPr/>
          <a:lstStyle/>
          <a:p>
            <a:fld id="{D8A29C79-527F-456C-BCEA-28CE0455023C}" type="slidenum">
              <a:rPr lang="en-US" smtClean="0"/>
              <a:t>14</a:t>
            </a:fld>
            <a:endParaRPr lang="en-US"/>
          </a:p>
        </p:txBody>
      </p:sp>
    </p:spTree>
    <p:extLst>
      <p:ext uri="{BB962C8B-B14F-4D97-AF65-F5344CB8AC3E}">
        <p14:creationId xmlns:p14="http://schemas.microsoft.com/office/powerpoint/2010/main" val="11036413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Article</a:t>
            </a:r>
            <a:r>
              <a:rPr lang="en-US" baseline="0" dirty="0"/>
              <a:t> 9 is an Article that many might find of interest.  This is where the ability to have your family and/or phase of your position reviewed if you think through restructuring or the evolution of time that your position is not placed in the correct phase or family.</a:t>
            </a:r>
          </a:p>
          <a:p>
            <a:pPr marL="171450" indent="-171450">
              <a:buFont typeface="Arial" panose="020B0604020202020204" pitchFamily="34" charset="0"/>
              <a:buChar char="•"/>
            </a:pPr>
            <a:r>
              <a:rPr lang="en-US" baseline="0" dirty="0"/>
              <a:t>Will speak about the Work Hours Plans on the next slides. </a:t>
            </a:r>
          </a:p>
          <a:p>
            <a:pPr marL="171450" indent="-171450">
              <a:buFont typeface="Arial" panose="020B0604020202020204" pitchFamily="34" charset="0"/>
              <a:buChar char="•"/>
            </a:pPr>
            <a:r>
              <a:rPr lang="en-US" baseline="0" dirty="0"/>
              <a:t> It notes that performance reviews should happen at least once a year.</a:t>
            </a:r>
          </a:p>
          <a:p>
            <a:pPr marL="171450" indent="-171450">
              <a:buFont typeface="Arial" panose="020B0604020202020204" pitchFamily="34" charset="0"/>
              <a:buChar char="•"/>
            </a:pPr>
            <a:r>
              <a:rPr lang="en-US" baseline="0" dirty="0"/>
              <a:t>Merit – in April and May the chatter of Merit happens.  The final determination needs to be sent to HR by June 15th.  Members need to submit to their manager the reason you should be considered for merit.  How merit is handled in each unit can vary from a committee to rotational structure.  Because of these variances you should speak to a coworker about how merit works in your specific area.</a:t>
            </a:r>
          </a:p>
          <a:p>
            <a:pPr marL="171450" indent="-171450">
              <a:buFont typeface="Arial" panose="020B0604020202020204" pitchFamily="34" charset="0"/>
              <a:buChar char="•"/>
            </a:pPr>
            <a:r>
              <a:rPr lang="en-US" baseline="0" dirty="0"/>
              <a:t>Speaks to increments and how and when they occur and also the across the board salary increases.</a:t>
            </a:r>
          </a:p>
          <a:p>
            <a:pPr marL="171450" indent="-171450">
              <a:buFont typeface="Arial" panose="020B0604020202020204" pitchFamily="34" charset="0"/>
              <a:buChar char="•"/>
            </a:pPr>
            <a:r>
              <a:rPr lang="en-US" baseline="0" dirty="0"/>
              <a:t>Also that should your position require you to be a member of a professional association then the employer would pay for this membership.  Examples of this might be a registered nurse or accountant.</a:t>
            </a:r>
          </a:p>
        </p:txBody>
      </p:sp>
      <p:sp>
        <p:nvSpPr>
          <p:cNvPr id="4" name="Slide Number Placeholder 3"/>
          <p:cNvSpPr>
            <a:spLocks noGrp="1"/>
          </p:cNvSpPr>
          <p:nvPr>
            <p:ph type="sldNum" sz="quarter" idx="10"/>
          </p:nvPr>
        </p:nvSpPr>
        <p:spPr/>
        <p:txBody>
          <a:bodyPr/>
          <a:lstStyle/>
          <a:p>
            <a:fld id="{D8A29C79-527F-456C-BCEA-28CE0455023C}" type="slidenum">
              <a:rPr lang="en-US" smtClean="0"/>
              <a:t>15</a:t>
            </a:fld>
            <a:endParaRPr lang="en-US"/>
          </a:p>
        </p:txBody>
      </p:sp>
    </p:spTree>
    <p:extLst>
      <p:ext uri="{BB962C8B-B14F-4D97-AF65-F5344CB8AC3E}">
        <p14:creationId xmlns:p14="http://schemas.microsoft.com/office/powerpoint/2010/main" val="40036147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D8A29C79-527F-456C-BCEA-28CE0455023C}" type="slidenum">
              <a:rPr lang="en-US" smtClean="0"/>
              <a:t>16</a:t>
            </a:fld>
            <a:endParaRPr lang="en-US"/>
          </a:p>
        </p:txBody>
      </p:sp>
    </p:spTree>
    <p:extLst>
      <p:ext uri="{BB962C8B-B14F-4D97-AF65-F5344CB8AC3E}">
        <p14:creationId xmlns:p14="http://schemas.microsoft.com/office/powerpoint/2010/main" val="42160309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baseline="0" dirty="0"/>
              <a:t>Standard – is the default plan, which will most likely encompass the majority of our members.  This is the person who normally works from 0830 – 430 .  They work either 8 or 8.5 hours a day depending on what their lunch break is and gets paid for 7.5/day, 37.5 hours per week and their annual salary is based on 1950 hours per year.  They have the ability to have a flex bank of up to 15 hours that does not require prior approval with their supervisor.  The 15 hours is a rolling number.  Members still need to track these hours both the in and out and provide this to their supervisor on a monthly basis. </a:t>
            </a:r>
            <a:endParaRPr lang="en-US" dirty="0"/>
          </a:p>
        </p:txBody>
      </p:sp>
      <p:sp>
        <p:nvSpPr>
          <p:cNvPr id="4" name="Slide Number Placeholder 3"/>
          <p:cNvSpPr>
            <a:spLocks noGrp="1"/>
          </p:cNvSpPr>
          <p:nvPr>
            <p:ph type="sldNum" sz="quarter" idx="10"/>
          </p:nvPr>
        </p:nvSpPr>
        <p:spPr/>
        <p:txBody>
          <a:bodyPr/>
          <a:lstStyle/>
          <a:p>
            <a:fld id="{D8A29C79-527F-456C-BCEA-28CE0455023C}" type="slidenum">
              <a:rPr lang="en-US" smtClean="0"/>
              <a:t>17</a:t>
            </a:fld>
            <a:endParaRPr lang="en-US"/>
          </a:p>
        </p:txBody>
      </p:sp>
    </p:spTree>
    <p:extLst>
      <p:ext uri="{BB962C8B-B14F-4D97-AF65-F5344CB8AC3E}">
        <p14:creationId xmlns:p14="http://schemas.microsoft.com/office/powerpoint/2010/main" val="41351199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a:t>Alternate – is for those members who experience a number of peaks and valleys in their work.  They don’t work a normal 0830 – 430 position.  They may have a need to work evenings and weekends and travel a lot with their work.  Their schedule is basked on an annual framework of 1950 hours per year.  We see this particularly with our Huskie Athletic members or perhaps those in student recruitment, where their workload fluctuates quite a bit.  So an annual plan is put in place to address this.  We know for example some in Huskie Athletics their peak is during the sporting season and then take time back in December and the summer.</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CA" baseline="0" dirty="0"/>
              <a:t>Please note that the Agreement also speaks to the inability for you to carry over the hours from one year to the next.  The definition of the year is purposely silent depending on what year works best for your and your unit.  It might be a calendar or academic year depending on what works best.  Hours do need to be scheduled by the end of the fiscal year.  It does not say it has to be taken.  If it is not scheduled it will be paid out.</a:t>
            </a:r>
            <a:endParaRPr lang="en-CA" dirty="0"/>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US" baseline="0" dirty="0"/>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a:t>There is no rocket science to determining which plan you will fall into.  It is about seeing what works.  If you have lots of big swings in your work or a prolonged peak this might be the plan that will work for you.</a:t>
            </a:r>
          </a:p>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fld id="{D8A29C79-527F-456C-BCEA-28CE0455023C}" type="slidenum">
              <a:rPr lang="en-US" smtClean="0"/>
              <a:t>18</a:t>
            </a:fld>
            <a:endParaRPr lang="en-US"/>
          </a:p>
        </p:txBody>
      </p:sp>
    </p:spTree>
    <p:extLst>
      <p:ext uri="{BB962C8B-B14F-4D97-AF65-F5344CB8AC3E}">
        <p14:creationId xmlns:p14="http://schemas.microsoft.com/office/powerpoint/2010/main" val="28210915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What we have been</a:t>
            </a:r>
            <a:r>
              <a:rPr lang="en-US" baseline="0" dirty="0"/>
              <a:t> saying to members is that if the medical appointment is for a routine matter, like that of a yearly physical or dental cleaning then you would use your flex time.  If however the appointment to the dentist is because you cracked your tooth, this wouldn’t been seen as routine and it would be salary continuance.  Or if the appointment was to a specialist because in your routine appointment with your doctor there was a matter of concern that needed further investigation.  The key here is routine appointment.</a:t>
            </a:r>
          </a:p>
          <a:p>
            <a:pPr marL="228600" indent="-228600">
              <a:buAutoNum type="arabicPeriod"/>
            </a:pPr>
            <a:r>
              <a:rPr lang="en-US" baseline="0" dirty="0"/>
              <a:t>Salary Continuance is only if you are not well enough to be at work.  If your child is ill and you have to stay home there are a number of ways to cover off this time.  If you are able to work from home, you could speak to your supervisor about doing this, you could use your flex time, you could use your personal/family leave days (Article 20.9), vacation time or take an unpaid LOA for this time or any combination of that.</a:t>
            </a:r>
            <a:endParaRPr lang="en-US" dirty="0"/>
          </a:p>
        </p:txBody>
      </p:sp>
      <p:sp>
        <p:nvSpPr>
          <p:cNvPr id="4" name="Slide Number Placeholder 3"/>
          <p:cNvSpPr>
            <a:spLocks noGrp="1"/>
          </p:cNvSpPr>
          <p:nvPr>
            <p:ph type="sldNum" sz="quarter" idx="10"/>
          </p:nvPr>
        </p:nvSpPr>
        <p:spPr/>
        <p:txBody>
          <a:bodyPr/>
          <a:lstStyle/>
          <a:p>
            <a:fld id="{D8A29C79-527F-456C-BCEA-28CE0455023C}" type="slidenum">
              <a:rPr lang="en-US" smtClean="0"/>
              <a:t>19</a:t>
            </a:fld>
            <a:endParaRPr lang="en-US"/>
          </a:p>
        </p:txBody>
      </p:sp>
    </p:spTree>
    <p:extLst>
      <p:ext uri="{BB962C8B-B14F-4D97-AF65-F5344CB8AC3E}">
        <p14:creationId xmlns:p14="http://schemas.microsoft.com/office/powerpoint/2010/main" val="4728924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D8A29C79-527F-456C-BCEA-28CE0455023C}" type="slidenum">
              <a:rPr lang="en-US" smtClean="0"/>
              <a:t>20</a:t>
            </a:fld>
            <a:endParaRPr lang="en-US"/>
          </a:p>
        </p:txBody>
      </p:sp>
    </p:spTree>
    <p:extLst>
      <p:ext uri="{BB962C8B-B14F-4D97-AF65-F5344CB8AC3E}">
        <p14:creationId xmlns:p14="http://schemas.microsoft.com/office/powerpoint/2010/main" val="9037078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2943" indent="-232943">
              <a:buFont typeface="+mj-lt"/>
              <a:buAutoNum type="arabicPeriod"/>
            </a:pPr>
            <a:r>
              <a:rPr lang="en-US" dirty="0"/>
              <a:t>Benefit</a:t>
            </a:r>
            <a:r>
              <a:rPr lang="en-US" baseline="0" dirty="0"/>
              <a:t> plans include, Group Life Insurance, Extended Health and Dental and Flexible Spending Program.  Eligibility for things vary slightly but if you have a permanent or seasonal status and are in a position of .5 FTE or greater or if you are in a .5 FTE or greater position for a term that is greater than or equal to 6 months you are eligible. If you don’t fit either of these there is a chance that you are still eligible for some benefits but this will depend on how many hours you work.  Contact us if you are unsure. One criteria related to the Flexible Spending Program that isn’t part of the others,  is that you also must be a resident of Canada and be eligible for provincial government health care benefits. The Flexible Spending Account is broken into both the Health Spending Account and the Personal Spending Account.  Members can allocate the full amount to one or divide it between the two.  This allocation can only be done once a year and will continue in that fashion until you advise them otherwise.  Please be aware that the Personal Spending Account is a taxable benefit.</a:t>
            </a:r>
          </a:p>
          <a:p>
            <a:pPr marL="232943" indent="-232943">
              <a:buFont typeface="+mj-lt"/>
              <a:buAutoNum type="arabicPeriod"/>
            </a:pPr>
            <a:r>
              <a:rPr lang="en-US" baseline="0" dirty="0"/>
              <a:t>Pension – The pension plan is a defined contributions plan and you are eligible for this if you have a permanent or seasonal status and are in a position of .5 FTE or greater or if you are in a term appointment greater than or equal to .5 FTE and greater than or equal to 6 months.  Again, if you don’t fit either of these categories you might still be eligible.  Contact us if you are unsure.</a:t>
            </a:r>
          </a:p>
          <a:p>
            <a:pPr marL="232943" indent="-232943">
              <a:buFont typeface="+mj-lt"/>
              <a:buAutoNum type="arabicPeriod"/>
            </a:pPr>
            <a:r>
              <a:rPr lang="en-US" baseline="0" dirty="0"/>
              <a:t>Tuition Waiver – you are able to register for and take one for credit course per academic term.  </a:t>
            </a:r>
          </a:p>
          <a:p>
            <a:pPr marL="232943" indent="-232943">
              <a:buFont typeface="+mj-lt"/>
              <a:buAutoNum type="arabicPeriod"/>
            </a:pPr>
            <a:r>
              <a:rPr lang="en-US" baseline="0" dirty="0"/>
              <a:t>APEF– May of each year an eligible member – position of .5 or greater with a term of one year or more will receive $1100 towards </a:t>
            </a:r>
            <a:r>
              <a:rPr lang="en-US" baseline="0"/>
              <a:t>their APEF.  </a:t>
            </a:r>
            <a:r>
              <a:rPr lang="en-US" baseline="0" dirty="0"/>
              <a:t>If I am in a term appointment of less than .5 and greater than one year or in a term appointment of less than 1 FTE and less than on year would receive an allocation based on 1.0 FTE.  Those hired between November 1 and April 30 will have their APDA reduced by 50% for the first year only.</a:t>
            </a:r>
          </a:p>
          <a:p>
            <a:pPr marL="232943" indent="-232943">
              <a:buFont typeface="+mj-lt"/>
              <a:buAutoNum type="arabicPeriod"/>
            </a:pPr>
            <a:r>
              <a:rPr lang="en-US" baseline="0" dirty="0"/>
              <a:t>Tuition Reimbursement – for immediate family of the ASPA member.  In March of each year the family member can apply for the TRF.  The amount that someone would receive varies from year to year as it depends on how many people apply. This has been averaging about $1000. It is not a total reimbursement.</a:t>
            </a:r>
          </a:p>
          <a:p>
            <a:pPr marL="232943" indent="-232943">
              <a:buFont typeface="+mj-lt"/>
              <a:buAutoNum type="arabicPeriod"/>
            </a:pPr>
            <a:r>
              <a:rPr lang="en-US" baseline="0" dirty="0"/>
              <a:t>Access to the PAC – believe it works out to just over $20/month because of taxes.</a:t>
            </a:r>
            <a:endParaRPr lang="en-US" dirty="0"/>
          </a:p>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fld id="{D8A29C79-527F-456C-BCEA-28CE0455023C}" type="slidenum">
              <a:rPr lang="en-US" smtClean="0"/>
              <a:t>21</a:t>
            </a:fld>
            <a:endParaRPr lang="en-US"/>
          </a:p>
        </p:txBody>
      </p:sp>
    </p:spTree>
    <p:extLst>
      <p:ext uri="{BB962C8B-B14F-4D97-AF65-F5344CB8AC3E}">
        <p14:creationId xmlns:p14="http://schemas.microsoft.com/office/powerpoint/2010/main" val="12803910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No requirement for you to make</a:t>
            </a:r>
            <a:r>
              <a:rPr lang="en-US" baseline="0" dirty="0"/>
              <a:t> up these additional hours.  This is time off for those 15 minutes here or there that people don’t track as part of their flex hours.  Everyone gets this time off whether or not they have worked any additional hours above their normal hours of work.  Should you have to work during this time, you should track these hours as you would get this time off.  </a:t>
            </a:r>
          </a:p>
          <a:p>
            <a:pPr marL="228600" indent="-228600">
              <a:buAutoNum type="arabicPeriod"/>
            </a:pPr>
            <a:r>
              <a:rPr lang="en-US" baseline="0" dirty="0"/>
              <a:t>Employer uses a particular formula to establish what the accrual rate is for the month.  Each month the amount could be different but at the end of the day it works out the same.</a:t>
            </a:r>
            <a:endParaRPr lang="en-US" dirty="0"/>
          </a:p>
        </p:txBody>
      </p:sp>
      <p:sp>
        <p:nvSpPr>
          <p:cNvPr id="4" name="Slide Number Placeholder 3"/>
          <p:cNvSpPr>
            <a:spLocks noGrp="1"/>
          </p:cNvSpPr>
          <p:nvPr>
            <p:ph type="sldNum" sz="quarter" idx="10"/>
          </p:nvPr>
        </p:nvSpPr>
        <p:spPr/>
        <p:txBody>
          <a:bodyPr/>
          <a:lstStyle/>
          <a:p>
            <a:fld id="{D8A29C79-527F-456C-BCEA-28CE0455023C}" type="slidenum">
              <a:rPr lang="en-US" smtClean="0"/>
              <a:t>22</a:t>
            </a:fld>
            <a:endParaRPr lang="en-US"/>
          </a:p>
        </p:txBody>
      </p:sp>
    </p:spTree>
    <p:extLst>
      <p:ext uri="{BB962C8B-B14F-4D97-AF65-F5344CB8AC3E}">
        <p14:creationId xmlns:p14="http://schemas.microsoft.com/office/powerpoint/2010/main" val="3682474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2943" indent="-232943">
              <a:buFont typeface="+mj-lt"/>
              <a:buAutoNum type="arabicPeriod"/>
            </a:pPr>
            <a:r>
              <a:rPr lang="en-US" dirty="0"/>
              <a:t>Although</a:t>
            </a:r>
            <a:r>
              <a:rPr lang="en-US" baseline="0" dirty="0"/>
              <a:t> ASPA does not have a sabbatical like that of faculty we do have some provisions that would allow people to be off with pay.  A Special Leave means that you could be off for up to 12 months with full or partial pay. You must have at least 6 years of continuous services and it must be for a “suitable” purpose.  The employer decides what is “suitable”.  I am not sure of anyone who has actually accessed this.</a:t>
            </a:r>
          </a:p>
          <a:p>
            <a:pPr marL="232943" indent="-232943">
              <a:buFont typeface="+mj-lt"/>
              <a:buAutoNum type="arabicPeriod"/>
            </a:pPr>
            <a:r>
              <a:rPr lang="en-US" baseline="0" dirty="0"/>
              <a:t>Deferred Salary – basically you set aside a portion of your wage for a period of time so that when you do go off you are able to do so with some pay.  The leave length can be between 3-12 months.  It would be best to get approval from your department head in advance.</a:t>
            </a:r>
          </a:p>
          <a:p>
            <a:pPr marL="232943" indent="-232943">
              <a:buFont typeface="+mj-lt"/>
              <a:buAutoNum type="arabicPeriod"/>
            </a:pPr>
            <a:r>
              <a:rPr lang="en-US" baseline="0" dirty="0"/>
              <a:t>Education Leave – there is both a paid and unpaid.  Have never seen anyone be approved for a paid Education Leave.</a:t>
            </a:r>
          </a:p>
          <a:p>
            <a:pPr marL="232943" indent="-232943">
              <a:buFont typeface="+mj-lt"/>
              <a:buAutoNum type="arabicPeriod"/>
            </a:pPr>
            <a:r>
              <a:rPr lang="en-US" baseline="0" dirty="0"/>
              <a:t>LOA – can be up to a maximum of one year.  But can be renewed.  Employer has granted LOA’s for longer than one year.  Will need to be approved by your department head.  Should submit request at least four months in advance of the time off.</a:t>
            </a:r>
          </a:p>
          <a:p>
            <a:pPr marL="232943" indent="-232943">
              <a:buFont typeface="+mj-lt"/>
              <a:buAutoNum type="arabicPeriod"/>
            </a:pPr>
            <a:r>
              <a:rPr lang="en-US" baseline="0" dirty="0"/>
              <a:t>LOA – without pay to hold a political office.</a:t>
            </a:r>
          </a:p>
          <a:p>
            <a:pPr marL="232943" indent="-232943">
              <a:buFont typeface="+mj-lt"/>
              <a:buAutoNum type="arabicPeriod"/>
            </a:pPr>
            <a:r>
              <a:rPr lang="en-US" baseline="0" dirty="0"/>
              <a:t>If summoned for court attendance or directed by the University to attend, will receive no loss of salary.  Will have to turn any monies you receive from the court back to the university.  This applies mostly for someone who has been called for Jury Duty, there may be other instances where someone has been summoned as a witness.</a:t>
            </a:r>
          </a:p>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fld id="{D8A29C79-527F-456C-BCEA-28CE0455023C}" type="slidenum">
              <a:rPr lang="en-US" smtClean="0"/>
              <a:t>23</a:t>
            </a:fld>
            <a:endParaRPr lang="en-US"/>
          </a:p>
        </p:txBody>
      </p:sp>
    </p:spTree>
    <p:extLst>
      <p:ext uri="{BB962C8B-B14F-4D97-AF65-F5344CB8AC3E}">
        <p14:creationId xmlns:p14="http://schemas.microsoft.com/office/powerpoint/2010/main" val="27132789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2943" indent="-232943">
              <a:buFont typeface="+mj-lt"/>
              <a:buAutoNum type="arabicPeriod"/>
            </a:pPr>
            <a:r>
              <a:rPr lang="en-US" dirty="0"/>
              <a:t>Not going to go into</a:t>
            </a:r>
            <a:r>
              <a:rPr lang="en-US" baseline="0" dirty="0"/>
              <a:t> any detail about the Maternity, Paternity and Adoption Leaves.  Know that they exist and that there is a supplemental benefit for a period up to 21 weeks that provides you with 95% of your salary while you are off.  The key with this is that will have had to have had 12 months of continuous service and be in receipt of EI in order to be eligible for the supplemental.  ASPA and the employer have also signed a MOA to look at the new federal provisions where one could be off for 18 months.  You will still receive the supplemental benefit however as if you were only of for the 12 months.</a:t>
            </a:r>
          </a:p>
          <a:p>
            <a:pPr marL="232943" indent="-232943">
              <a:buFont typeface="+mj-lt"/>
              <a:buAutoNum type="arabicPeriod"/>
            </a:pPr>
            <a:r>
              <a:rPr lang="en-US" baseline="0" dirty="0"/>
              <a:t>Have access to time off for l reasons such as bereavement and serious family illness.  This could be with or without pay.  This discretion is left with the employer.</a:t>
            </a:r>
          </a:p>
          <a:p>
            <a:pPr marL="232943" indent="-232943">
              <a:buFont typeface="+mj-lt"/>
              <a:buAutoNum type="arabicPeriod"/>
            </a:pPr>
            <a:r>
              <a:rPr lang="en-US" baseline="0" dirty="0"/>
              <a:t>Have access to three days of paid leave per year.  These are so that you may attend to emergent, personal or family situations.  These days are not cumulative from year to year.</a:t>
            </a:r>
          </a:p>
          <a:p>
            <a:pPr marL="232943" indent="-232943">
              <a:buFont typeface="+mj-lt"/>
              <a:buAutoNum type="arabicPeriod"/>
            </a:pPr>
            <a:r>
              <a:rPr lang="en-US" baseline="0" dirty="0"/>
              <a:t>Salary Continuance – most ASPA member would have access to Salary Continuance -  If you have permanent or Seasonal status and work in a position of equal to or greater than .5 FTE or if you are in a term greater than or equal to .5 and greater than or equal to a one year appointment your are eligible for salary continuance.   Otherwise you should be accruing 1.25 day per month pro – rated to full time.  If you are unsure, you should go to your PAWs and see what it says you have there.  If you still have questions give us a shout.</a:t>
            </a:r>
          </a:p>
          <a:p>
            <a:endParaRPr lang="en-US" baseline="0" dirty="0"/>
          </a:p>
          <a:p>
            <a:r>
              <a:rPr lang="en-US" baseline="0" dirty="0"/>
              <a:t>As a general statement you need to be aware that if you are taking an unpaid Leave of absence for greater than 15 calendar days that this will impact your benefits.  In addition, if you take an unpaid leave of greater than 30 days this will impact what your years of service are calculated at.</a:t>
            </a:r>
            <a:endParaRPr lang="en-US" dirty="0"/>
          </a:p>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fld id="{D8A29C79-527F-456C-BCEA-28CE0455023C}" type="slidenum">
              <a:rPr lang="en-US" smtClean="0"/>
              <a:t>24</a:t>
            </a:fld>
            <a:endParaRPr lang="en-US"/>
          </a:p>
        </p:txBody>
      </p:sp>
    </p:spTree>
    <p:extLst>
      <p:ext uri="{BB962C8B-B14F-4D97-AF65-F5344CB8AC3E}">
        <p14:creationId xmlns:p14="http://schemas.microsoft.com/office/powerpoint/2010/main" val="40614782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ASPA does not for the majority have sick time, at least not in</a:t>
            </a:r>
            <a:r>
              <a:rPr lang="en-US" baseline="0" dirty="0"/>
              <a:t> the fashion that you might have experienced in other unions or employers.  The majority of ASPA members do not have a bank of sick time.  We have Salary continuance.</a:t>
            </a:r>
          </a:p>
          <a:p>
            <a:pPr marL="228600" indent="-228600">
              <a:buAutoNum type="arabicPeriod"/>
            </a:pPr>
            <a:r>
              <a:rPr lang="en-US" baseline="0" dirty="0"/>
              <a:t>Last year the employer moved to having a third-party insurer administer the STD portion of the Salary Continuance plan</a:t>
            </a:r>
            <a:r>
              <a:rPr lang="en-US" baseline="0"/>
              <a:t>. </a:t>
            </a:r>
          </a:p>
          <a:p>
            <a:pPr marL="228600" indent="-228600">
              <a:buAutoNum type="arabicPeriod"/>
            </a:pPr>
            <a:r>
              <a:rPr lang="en-US" baseline="0"/>
              <a:t>Once </a:t>
            </a:r>
            <a:r>
              <a:rPr lang="en-US" baseline="0" dirty="0"/>
              <a:t>someone is back from an illness, working full capacity for 6 months or greater and need to be off again for a similar issue the claim process would start fresh, if it was in that 6 month time period the claim would continue.</a:t>
            </a:r>
          </a:p>
          <a:p>
            <a:pPr marL="228600" indent="-228600">
              <a:buAutoNum type="arabicPeriod"/>
            </a:pPr>
            <a:r>
              <a:rPr lang="en-US" baseline="0" dirty="0"/>
              <a:t>Sun life is the 3</a:t>
            </a:r>
            <a:r>
              <a:rPr lang="en-US" baseline="30000" dirty="0"/>
              <a:t>rd</a:t>
            </a:r>
            <a:r>
              <a:rPr lang="en-US" baseline="0" dirty="0"/>
              <a:t> party insurer for the LTD.  What is significantly different between the two plans other than the obvious is the relationship that they have with the University.  With the STD plan, the University is paying the members salary, with LTD the money comes from </a:t>
            </a:r>
            <a:r>
              <a:rPr lang="en-US" baseline="0" dirty="0" err="1"/>
              <a:t>SunLife</a:t>
            </a:r>
            <a:r>
              <a:rPr lang="en-US" baseline="0" dirty="0"/>
              <a:t>.</a:t>
            </a:r>
            <a:endParaRPr lang="en-US" dirty="0"/>
          </a:p>
        </p:txBody>
      </p:sp>
      <p:sp>
        <p:nvSpPr>
          <p:cNvPr id="4" name="Slide Number Placeholder 3"/>
          <p:cNvSpPr>
            <a:spLocks noGrp="1"/>
          </p:cNvSpPr>
          <p:nvPr>
            <p:ph type="sldNum" sz="quarter" idx="10"/>
          </p:nvPr>
        </p:nvSpPr>
        <p:spPr/>
        <p:txBody>
          <a:bodyPr/>
          <a:lstStyle/>
          <a:p>
            <a:fld id="{D8A29C79-527F-456C-BCEA-28CE0455023C}" type="slidenum">
              <a:rPr lang="en-US" smtClean="0"/>
              <a:t>25</a:t>
            </a:fld>
            <a:endParaRPr lang="en-US"/>
          </a:p>
        </p:txBody>
      </p:sp>
    </p:spTree>
    <p:extLst>
      <p:ext uri="{BB962C8B-B14F-4D97-AF65-F5344CB8AC3E}">
        <p14:creationId xmlns:p14="http://schemas.microsoft.com/office/powerpoint/2010/main" val="37676512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D8A29C79-527F-456C-BCEA-28CE0455023C}" type="slidenum">
              <a:rPr lang="en-US" smtClean="0"/>
              <a:t>27</a:t>
            </a:fld>
            <a:endParaRPr lang="en-US"/>
          </a:p>
        </p:txBody>
      </p:sp>
    </p:spTree>
    <p:extLst>
      <p:ext uri="{BB962C8B-B14F-4D97-AF65-F5344CB8AC3E}">
        <p14:creationId xmlns:p14="http://schemas.microsoft.com/office/powerpoint/2010/main" val="33762078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D8A29C79-527F-456C-BCEA-28CE0455023C}" type="slidenum">
              <a:rPr lang="en-US" smtClean="0"/>
              <a:t>28</a:t>
            </a:fld>
            <a:endParaRPr lang="en-US"/>
          </a:p>
        </p:txBody>
      </p:sp>
    </p:spTree>
    <p:extLst>
      <p:ext uri="{BB962C8B-B14F-4D97-AF65-F5344CB8AC3E}">
        <p14:creationId xmlns:p14="http://schemas.microsoft.com/office/powerpoint/2010/main" val="22223046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8A29C79-527F-456C-BCEA-28CE0455023C}" type="slidenum">
              <a:rPr lang="en-US" smtClean="0"/>
              <a:t>29</a:t>
            </a:fld>
            <a:endParaRPr lang="en-US"/>
          </a:p>
        </p:txBody>
      </p:sp>
    </p:spTree>
    <p:extLst>
      <p:ext uri="{BB962C8B-B14F-4D97-AF65-F5344CB8AC3E}">
        <p14:creationId xmlns:p14="http://schemas.microsoft.com/office/powerpoint/2010/main" val="5201526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D8A29C79-527F-456C-BCEA-28CE0455023C}" type="slidenum">
              <a:rPr lang="en-US" smtClean="0"/>
              <a:t>30</a:t>
            </a:fld>
            <a:endParaRPr lang="en-US"/>
          </a:p>
        </p:txBody>
      </p:sp>
    </p:spTree>
    <p:extLst>
      <p:ext uri="{BB962C8B-B14F-4D97-AF65-F5344CB8AC3E}">
        <p14:creationId xmlns:p14="http://schemas.microsoft.com/office/powerpoint/2010/main" val="32315705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B9C5D71-180B-42B8-846E-5561CE43EC89}" type="datetimeFigureOut">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ACADA4-84FC-4CCC-A77C-B64D03CE8C85}" type="slidenum">
              <a:rPr lang="en-US" smtClean="0"/>
              <a:t>‹#›</a:t>
            </a:fld>
            <a:endParaRPr lang="en-US"/>
          </a:p>
        </p:txBody>
      </p:sp>
    </p:spTree>
    <p:extLst>
      <p:ext uri="{BB962C8B-B14F-4D97-AF65-F5344CB8AC3E}">
        <p14:creationId xmlns:p14="http://schemas.microsoft.com/office/powerpoint/2010/main" val="1237860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B9C5D71-180B-42B8-846E-5561CE43EC89}" type="datetimeFigureOut">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ACADA4-84FC-4CCC-A77C-B64D03CE8C85}" type="slidenum">
              <a:rPr lang="en-US" smtClean="0"/>
              <a:t>‹#›</a:t>
            </a:fld>
            <a:endParaRPr lang="en-US"/>
          </a:p>
        </p:txBody>
      </p:sp>
    </p:spTree>
    <p:extLst>
      <p:ext uri="{BB962C8B-B14F-4D97-AF65-F5344CB8AC3E}">
        <p14:creationId xmlns:p14="http://schemas.microsoft.com/office/powerpoint/2010/main" val="7421272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B9C5D71-180B-42B8-846E-5561CE43EC89}" type="datetimeFigureOut">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ACADA4-84FC-4CCC-A77C-B64D03CE8C85}" type="slidenum">
              <a:rPr lang="en-US" smtClean="0"/>
              <a:t>‹#›</a:t>
            </a:fld>
            <a:endParaRPr lang="en-US"/>
          </a:p>
        </p:txBody>
      </p:sp>
    </p:spTree>
    <p:extLst>
      <p:ext uri="{BB962C8B-B14F-4D97-AF65-F5344CB8AC3E}">
        <p14:creationId xmlns:p14="http://schemas.microsoft.com/office/powerpoint/2010/main" val="38205975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B9C5D71-180B-42B8-846E-5561CE43EC89}" type="datetimeFigureOut">
              <a:rPr lang="en-US" smtClean="0"/>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ACADA4-84FC-4CCC-A77C-B64D03CE8C85}" type="slidenum">
              <a:rPr lang="en-US" smtClean="0"/>
              <a:t>‹#›</a:t>
            </a:fld>
            <a:endParaRPr lang="en-US"/>
          </a:p>
        </p:txBody>
      </p:sp>
    </p:spTree>
    <p:extLst>
      <p:ext uri="{BB962C8B-B14F-4D97-AF65-F5344CB8AC3E}">
        <p14:creationId xmlns:p14="http://schemas.microsoft.com/office/powerpoint/2010/main" val="9428369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B9C5D71-180B-42B8-846E-5561CE43EC89}" type="datetimeFigureOut">
              <a:rPr lang="en-US" smtClean="0"/>
              <a:t>8/25/2026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ACADA4-84FC-4CCC-A77C-B64D03CE8C85}" type="slidenum">
              <a:rPr lang="en-US" smtClean="0"/>
              <a:t>‹#›</a:t>
            </a:fld>
            <a:endParaRPr lang="en-US"/>
          </a:p>
        </p:txBody>
      </p:sp>
    </p:spTree>
    <p:extLst>
      <p:ext uri="{BB962C8B-B14F-4D97-AF65-F5344CB8AC3E}">
        <p14:creationId xmlns:p14="http://schemas.microsoft.com/office/powerpoint/2010/main" val="24612224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B9C5D71-180B-42B8-846E-5561CE43EC89}" type="datetimeFigureOut">
              <a:rPr lang="en-US" smtClean="0"/>
              <a:t>8/25/2026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ACADA4-84FC-4CCC-A77C-B64D03CE8C85}" type="slidenum">
              <a:rPr lang="en-US" smtClean="0"/>
              <a:t>‹#›</a:t>
            </a:fld>
            <a:endParaRPr lang="en-US"/>
          </a:p>
        </p:txBody>
      </p:sp>
    </p:spTree>
    <p:extLst>
      <p:ext uri="{BB962C8B-B14F-4D97-AF65-F5344CB8AC3E}">
        <p14:creationId xmlns:p14="http://schemas.microsoft.com/office/powerpoint/2010/main" val="7055708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9C5D71-180B-42B8-846E-5561CE43EC89}" type="datetimeFigureOut">
              <a:rPr lang="en-US" smtClean="0"/>
              <a:t>8/25/2026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ACADA4-84FC-4CCC-A77C-B64D03CE8C85}" type="slidenum">
              <a:rPr lang="en-US" smtClean="0"/>
              <a:t>‹#›</a:t>
            </a:fld>
            <a:endParaRPr lang="en-US"/>
          </a:p>
        </p:txBody>
      </p:sp>
    </p:spTree>
    <p:extLst>
      <p:ext uri="{BB962C8B-B14F-4D97-AF65-F5344CB8AC3E}">
        <p14:creationId xmlns:p14="http://schemas.microsoft.com/office/powerpoint/2010/main" val="23418474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B9C5D71-180B-42B8-846E-5561CE43EC89}" type="datetimeFigureOut">
              <a:rPr lang="en-US" smtClean="0"/>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ACADA4-84FC-4CCC-A77C-B64D03CE8C85}" type="slidenum">
              <a:rPr lang="en-US" smtClean="0"/>
              <a:t>‹#›</a:t>
            </a:fld>
            <a:endParaRPr lang="en-US"/>
          </a:p>
        </p:txBody>
      </p:sp>
    </p:spTree>
    <p:extLst>
      <p:ext uri="{BB962C8B-B14F-4D97-AF65-F5344CB8AC3E}">
        <p14:creationId xmlns:p14="http://schemas.microsoft.com/office/powerpoint/2010/main" val="31640486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B9C5D71-180B-42B8-846E-5561CE43EC89}" type="datetimeFigureOut">
              <a:rPr lang="en-US" smtClean="0"/>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ACADA4-84FC-4CCC-A77C-B64D03CE8C85}" type="slidenum">
              <a:rPr lang="en-US" smtClean="0"/>
              <a:t>‹#›</a:t>
            </a:fld>
            <a:endParaRPr lang="en-US"/>
          </a:p>
        </p:txBody>
      </p:sp>
    </p:spTree>
    <p:extLst>
      <p:ext uri="{BB962C8B-B14F-4D97-AF65-F5344CB8AC3E}">
        <p14:creationId xmlns:p14="http://schemas.microsoft.com/office/powerpoint/2010/main" val="12114043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B9C5D71-180B-42B8-846E-5561CE43EC89}" type="datetimeFigureOut">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ACADA4-84FC-4CCC-A77C-B64D03CE8C85}" type="slidenum">
              <a:rPr lang="en-US" smtClean="0"/>
              <a:t>‹#›</a:t>
            </a:fld>
            <a:endParaRPr lang="en-US"/>
          </a:p>
        </p:txBody>
      </p:sp>
    </p:spTree>
    <p:extLst>
      <p:ext uri="{BB962C8B-B14F-4D97-AF65-F5344CB8AC3E}">
        <p14:creationId xmlns:p14="http://schemas.microsoft.com/office/powerpoint/2010/main" val="42777647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B9C5D71-180B-42B8-846E-5561CE43EC89}" type="datetimeFigureOut">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ACADA4-84FC-4CCC-A77C-B64D03CE8C85}" type="slidenum">
              <a:rPr lang="en-US" smtClean="0"/>
              <a:t>‹#›</a:t>
            </a:fld>
            <a:endParaRPr lang="en-US"/>
          </a:p>
        </p:txBody>
      </p:sp>
    </p:spTree>
    <p:extLst>
      <p:ext uri="{BB962C8B-B14F-4D97-AF65-F5344CB8AC3E}">
        <p14:creationId xmlns:p14="http://schemas.microsoft.com/office/powerpoint/2010/main" val="41509732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9C5D71-180B-42B8-846E-5561CE43EC89}" type="datetimeFigureOut">
              <a:rPr lang="en-US" smtClean="0"/>
              <a:t>8/25/2026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ACADA4-84FC-4CCC-A77C-B64D03CE8C85}" type="slidenum">
              <a:rPr lang="en-US" smtClean="0"/>
              <a:t>‹#›</a:t>
            </a:fld>
            <a:endParaRPr lang="en-US"/>
          </a:p>
        </p:txBody>
      </p:sp>
    </p:spTree>
    <p:extLst>
      <p:ext uri="{BB962C8B-B14F-4D97-AF65-F5344CB8AC3E}">
        <p14:creationId xmlns:p14="http://schemas.microsoft.com/office/powerpoint/2010/main" val="211991708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aspasask.ca/" TargetMode="External"/><Relationship Id="rId2" Type="http://schemas.openxmlformats.org/officeDocument/2006/relationships/image" Target="../media/image3.sv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careers.usask.ca/agreements/index.php" TargetMode="External"/><Relationship Id="rId5" Type="http://schemas.openxmlformats.org/officeDocument/2006/relationships/hyperlink" Target="mailto:aspa@aspasask.ca" TargetMode="External"/><Relationship Id="rId4" Type="http://schemas.openxmlformats.org/officeDocument/2006/relationships/hyperlink" Target="http://www.aspasask.ca/"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5.jpeg"/><Relationship Id="rId7" Type="http://schemas.openxmlformats.org/officeDocument/2006/relationships/diagramColors" Target="../diagrams/colors1.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6.jpeg"/><Relationship Id="rId7" Type="http://schemas.openxmlformats.org/officeDocument/2006/relationships/diagramColors" Target="../diagrams/colors2.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29.xml.rels><?xml version="1.0" encoding="UTF-8" standalone="yes"?>
<Relationships xmlns="http://schemas.openxmlformats.org/package/2006/relationships"><Relationship Id="rId3" Type="http://schemas.openxmlformats.org/officeDocument/2006/relationships/hyperlink" Target="http://www.aspasask.ca/" TargetMode="External"/><Relationship Id="rId2" Type="http://schemas.openxmlformats.org/officeDocument/2006/relationships/notesSlide" Target="../notesSlides/notesSlide25.xml"/><Relationship Id="rId1" Type="http://schemas.openxmlformats.org/officeDocument/2006/relationships/slideLayout" Target="../slideLayouts/slideLayout5.xml"/><Relationship Id="rId6" Type="http://schemas.openxmlformats.org/officeDocument/2006/relationships/hyperlink" Target="mailto:aspa@aspasask.ca" TargetMode="External"/><Relationship Id="rId5" Type="http://schemas.openxmlformats.org/officeDocument/2006/relationships/hyperlink" Target="mailto:Angeline@aspasask.ca" TargetMode="External"/><Relationship Id="rId4" Type="http://schemas.openxmlformats.org/officeDocument/2006/relationships/hyperlink" Target="mailto:Shayne@aspasask.ca"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028700" y="1967266"/>
            <a:ext cx="2628900" cy="2547257"/>
          </a:xfrm>
          <a:noFill/>
        </p:spPr>
        <p:txBody>
          <a:bodyPr vert="horz" lIns="91440" tIns="45720" rIns="91440" bIns="45720" rtlCol="0" anchor="ctr">
            <a:normAutofit/>
          </a:bodyPr>
          <a:lstStyle/>
          <a:p>
            <a:r>
              <a:rPr lang="en-US" sz="3300" b="1" kern="1200">
                <a:solidFill>
                  <a:srgbClr val="FFFFFF"/>
                </a:solidFill>
                <a:latin typeface="+mj-lt"/>
                <a:ea typeface="+mj-ea"/>
                <a:cs typeface="+mj-cs"/>
              </a:rPr>
              <a:t>Welcome to the UofS and ASPA</a:t>
            </a:r>
            <a:br>
              <a:rPr lang="en-US" sz="3300" kern="1200">
                <a:solidFill>
                  <a:srgbClr val="FFFFFF"/>
                </a:solidFill>
                <a:latin typeface="+mj-lt"/>
                <a:ea typeface="+mj-ea"/>
                <a:cs typeface="+mj-cs"/>
              </a:rPr>
            </a:br>
            <a:br>
              <a:rPr lang="en-US" sz="3300" kern="1200">
                <a:solidFill>
                  <a:srgbClr val="FFFFFF"/>
                </a:solidFill>
                <a:latin typeface="+mj-lt"/>
                <a:ea typeface="+mj-ea"/>
                <a:cs typeface="+mj-cs"/>
              </a:rPr>
            </a:br>
            <a:endParaRPr lang="en-US" sz="3300" kern="1200">
              <a:solidFill>
                <a:srgbClr val="FFFFFF"/>
              </a:solidFill>
              <a:latin typeface="+mj-lt"/>
              <a:ea typeface="+mj-ea"/>
              <a:cs typeface="+mj-cs"/>
            </a:endParaRPr>
          </a:p>
        </p:txBody>
      </p:sp>
      <p:pic>
        <p:nvPicPr>
          <p:cNvPr id="7" name="Picture 6">
            <a:extLst>
              <a:ext uri="{FF2B5EF4-FFF2-40B4-BE49-F238E27FC236}">
                <a16:creationId xmlns:a16="http://schemas.microsoft.com/office/drawing/2014/main" id="{1259C8CC-E491-509A-B8D0-1037281CB4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83296" y="643466"/>
            <a:ext cx="5568739" cy="5568739"/>
          </a:xfrm>
          <a:prstGeom prst="rect">
            <a:avLst/>
          </a:prstGeom>
        </p:spPr>
      </p:pic>
    </p:spTree>
    <p:extLst>
      <p:ext uri="{BB962C8B-B14F-4D97-AF65-F5344CB8AC3E}">
        <p14:creationId xmlns:p14="http://schemas.microsoft.com/office/powerpoint/2010/main" val="2788898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2B8FA07-2B29-DF46-DD0A-3B2510754625}"/>
              </a:ext>
            </a:extLst>
          </p:cNvPr>
          <p:cNvSpPr>
            <a:spLocks noGrp="1"/>
          </p:cNvSpPr>
          <p:nvPr>
            <p:ph type="ctrTitle"/>
          </p:nvPr>
        </p:nvSpPr>
        <p:spPr>
          <a:xfrm>
            <a:off x="1524000" y="1293338"/>
            <a:ext cx="9144000" cy="3274592"/>
          </a:xfrm>
        </p:spPr>
        <p:txBody>
          <a:bodyPr anchor="ctr">
            <a:normAutofit/>
          </a:bodyPr>
          <a:lstStyle/>
          <a:p>
            <a:r>
              <a:rPr lang="en-CA" sz="7200" dirty="0"/>
              <a:t>Introductions </a:t>
            </a:r>
          </a:p>
        </p:txBody>
      </p:sp>
      <p:sp>
        <p:nvSpPr>
          <p:cNvPr id="4" name="Subtitle 3">
            <a:extLst>
              <a:ext uri="{FF2B5EF4-FFF2-40B4-BE49-F238E27FC236}">
                <a16:creationId xmlns:a16="http://schemas.microsoft.com/office/drawing/2014/main" id="{13E09CEF-832E-952E-6313-5B6581A7F4E0}"/>
              </a:ext>
            </a:extLst>
          </p:cNvPr>
          <p:cNvSpPr>
            <a:spLocks noGrp="1"/>
          </p:cNvSpPr>
          <p:nvPr>
            <p:ph type="subTitle" idx="1"/>
          </p:nvPr>
        </p:nvSpPr>
        <p:spPr>
          <a:xfrm>
            <a:off x="1524000" y="5514052"/>
            <a:ext cx="9144000" cy="651910"/>
          </a:xfrm>
        </p:spPr>
        <p:txBody>
          <a:bodyPr anchor="ctr">
            <a:normAutofit/>
          </a:bodyPr>
          <a:lstStyle/>
          <a:p>
            <a:endParaRPr lang="en-CA" dirty="0"/>
          </a:p>
        </p:txBody>
      </p:sp>
      <p:cxnSp>
        <p:nvCxnSpPr>
          <p:cNvPr id="15" name="Straight Connector 14">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89133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3" name="Rectangle 62">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4B0569E6-DC8D-7817-D0AF-6E021DEAC58A}"/>
              </a:ext>
            </a:extLst>
          </p:cNvPr>
          <p:cNvPicPr>
            <a:picLocks noChangeAspect="1"/>
          </p:cNvPicPr>
          <p:nvPr/>
        </p:nvPicPr>
        <p:blipFill>
          <a:blip r:embed="rId3"/>
          <a:stretch>
            <a:fillRect/>
          </a:stretch>
        </p:blipFill>
        <p:spPr>
          <a:xfrm>
            <a:off x="1405827" y="10"/>
            <a:ext cx="6857990" cy="6857990"/>
          </a:xfrm>
          <a:prstGeom prst="rect">
            <a:avLst/>
          </a:prstGeom>
        </p:spPr>
      </p:pic>
      <p:sp>
        <p:nvSpPr>
          <p:cNvPr id="65" name="Rectangle 64">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531610" y="365125"/>
            <a:ext cx="3822189" cy="1899912"/>
          </a:xfrm>
        </p:spPr>
        <p:txBody>
          <a:bodyPr>
            <a:normAutofit/>
          </a:bodyPr>
          <a:lstStyle/>
          <a:p>
            <a:r>
              <a:rPr lang="en-US" sz="4000" b="1">
                <a:latin typeface="Arial" panose="020B0604020202020204" pitchFamily="34" charset="0"/>
                <a:cs typeface="Arial" panose="020B0604020202020204" pitchFamily="34" charset="0"/>
              </a:rPr>
              <a:t>Agenda</a:t>
            </a:r>
          </a:p>
        </p:txBody>
      </p:sp>
      <p:sp>
        <p:nvSpPr>
          <p:cNvPr id="3" name="Content Placeholder 2"/>
          <p:cNvSpPr>
            <a:spLocks noGrp="1"/>
          </p:cNvSpPr>
          <p:nvPr>
            <p:ph idx="1"/>
          </p:nvPr>
        </p:nvSpPr>
        <p:spPr>
          <a:xfrm>
            <a:off x="7531610" y="2434201"/>
            <a:ext cx="3822189" cy="3742762"/>
          </a:xfrm>
        </p:spPr>
        <p:txBody>
          <a:bodyPr vert="horz" lIns="91440" tIns="45720" rIns="91440" bIns="45720" rtlCol="0">
            <a:normAutofit/>
          </a:bodyPr>
          <a:lstStyle/>
          <a:p>
            <a:r>
              <a:rPr lang="en-CA" sz="2000">
                <a:latin typeface="Arial" panose="020B0604020202020204" pitchFamily="34" charset="0"/>
                <a:cs typeface="Arial" panose="020B0604020202020204" pitchFamily="34" charset="0"/>
              </a:rPr>
              <a:t>ASPA Overview  </a:t>
            </a:r>
          </a:p>
          <a:p>
            <a:r>
              <a:rPr lang="en-CA" sz="2000">
                <a:latin typeface="Arial" panose="020B0604020202020204" pitchFamily="34" charset="0"/>
                <a:cs typeface="Arial" panose="020B0604020202020204" pitchFamily="34" charset="0"/>
              </a:rPr>
              <a:t>Overview of the Collective Agreement</a:t>
            </a:r>
          </a:p>
          <a:p>
            <a:r>
              <a:rPr lang="en-CA" sz="2000">
                <a:latin typeface="Arial" panose="020B0604020202020204" pitchFamily="34" charset="0"/>
                <a:cs typeface="Arial" panose="020B0604020202020204" pitchFamily="34" charset="0"/>
              </a:rPr>
              <a:t>Questions</a:t>
            </a:r>
          </a:p>
          <a:p>
            <a:pPr marL="514350" indent="-514350">
              <a:buFont typeface="+mj-lt"/>
              <a:buAutoNum type="arabicPeriod"/>
            </a:pPr>
            <a:endParaRPr lang="en-CA" sz="2000">
              <a:latin typeface="Century Gothic" panose="020B0502020202020204" pitchFamily="34" charset="0"/>
            </a:endParaRPr>
          </a:p>
        </p:txBody>
      </p:sp>
      <p:sp>
        <p:nvSpPr>
          <p:cNvPr id="5" name="TextBox 4"/>
          <p:cNvSpPr txBox="1"/>
          <p:nvPr/>
        </p:nvSpPr>
        <p:spPr>
          <a:xfrm>
            <a:off x="0" y="0"/>
            <a:ext cx="12192000" cy="612000"/>
          </a:xfrm>
          <a:prstGeom prst="rect">
            <a:avLst/>
          </a:prstGeom>
          <a:solidFill>
            <a:srgbClr val="6B0F1A"/>
          </a:solidFill>
        </p:spPr>
        <p:txBody>
          <a:bodyPr wrap="square" rtlCol="0">
            <a:spAutoFit/>
          </a:bodyPr>
          <a:lstStyle/>
          <a:p>
            <a:endParaRPr lang="en-US"/>
          </a:p>
        </p:txBody>
      </p:sp>
    </p:spTree>
    <p:extLst>
      <p:ext uri="{BB962C8B-B14F-4D97-AF65-F5344CB8AC3E}">
        <p14:creationId xmlns:p14="http://schemas.microsoft.com/office/powerpoint/2010/main" val="26852265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435ADAF7-9BEB-4FA3-AE9F-4CF47620EB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p:cNvSpPr>
            <a:spLocks noGrp="1"/>
          </p:cNvSpPr>
          <p:nvPr>
            <p:ph type="title"/>
          </p:nvPr>
        </p:nvSpPr>
        <p:spPr>
          <a:xfrm>
            <a:off x="499647" y="431212"/>
            <a:ext cx="3420305" cy="1906317"/>
          </a:xfrm>
        </p:spPr>
        <p:txBody>
          <a:bodyPr>
            <a:normAutofit/>
          </a:bodyPr>
          <a:lstStyle/>
          <a:p>
            <a:pPr algn="ctr"/>
            <a:br>
              <a:rPr lang="en-US" sz="2800" b="1">
                <a:latin typeface="Century Gothic" panose="020B0502020202020204" pitchFamily="34" charset="0"/>
              </a:rPr>
            </a:br>
            <a:r>
              <a:rPr lang="en-US" sz="2800" b="1">
                <a:latin typeface="Arial" panose="020B0604020202020204" pitchFamily="34" charset="0"/>
                <a:cs typeface="Arial" panose="020B0604020202020204" pitchFamily="34" charset="0"/>
              </a:rPr>
              <a:t>What is ASPA’s Purpose?</a:t>
            </a:r>
          </a:p>
        </p:txBody>
      </p:sp>
      <p:sp>
        <p:nvSpPr>
          <p:cNvPr id="18" name="Rectangle 17">
            <a:extLst>
              <a:ext uri="{FF2B5EF4-FFF2-40B4-BE49-F238E27FC236}">
                <a16:creationId xmlns:a16="http://schemas.microsoft.com/office/drawing/2014/main" id="{57BB0BA7-0383-4937-8874-B01AAA08E2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768743"/>
            <a:ext cx="4310288" cy="4089257"/>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B626946C-DDD4-B7F3-EDE2-23A67FB28D0C}"/>
              </a:ext>
            </a:extLst>
          </p:cNvPr>
          <p:cNvPicPr>
            <a:picLocks noChangeAspect="1"/>
          </p:cNvPicPr>
          <p:nvPr/>
        </p:nvPicPr>
        <p:blipFill>
          <a:blip r:embed="rId3"/>
          <a:stretch>
            <a:fillRect/>
          </a:stretch>
        </p:blipFill>
        <p:spPr>
          <a:xfrm>
            <a:off x="1089554" y="3747781"/>
            <a:ext cx="2131181" cy="2131181"/>
          </a:xfrm>
          <a:prstGeom prst="rect">
            <a:avLst/>
          </a:prstGeom>
        </p:spPr>
      </p:pic>
      <p:sp>
        <p:nvSpPr>
          <p:cNvPr id="3" name="Content Placeholder 2"/>
          <p:cNvSpPr>
            <a:spLocks noGrp="1"/>
          </p:cNvSpPr>
          <p:nvPr>
            <p:ph idx="1"/>
          </p:nvPr>
        </p:nvSpPr>
        <p:spPr>
          <a:xfrm>
            <a:off x="5360176" y="678955"/>
            <a:ext cx="5586448" cy="5409743"/>
          </a:xfrm>
        </p:spPr>
        <p:txBody>
          <a:bodyPr vert="horz" lIns="91440" tIns="45720" rIns="91440" bIns="45720" rtlCol="0" anchor="ctr">
            <a:normAutofit/>
          </a:bodyPr>
          <a:lstStyle/>
          <a:p>
            <a:endParaRPr lang="en-CA" sz="2000">
              <a:latin typeface="Century Gothic" panose="020B0502020202020204" pitchFamily="34" charset="0"/>
            </a:endParaRPr>
          </a:p>
          <a:p>
            <a:r>
              <a:rPr lang="en-CA" sz="2000">
                <a:latin typeface="Arial" panose="020B0604020202020204" pitchFamily="34" charset="0"/>
                <a:cs typeface="Arial" panose="020B0604020202020204" pitchFamily="34" charset="0"/>
              </a:rPr>
              <a:t>To promote the interest of the members of the Association and to establish communications with the Board of Governors or their representatives with respect to the conditions of service of the members of the Association</a:t>
            </a:r>
          </a:p>
          <a:p>
            <a:pPr marL="0" indent="0">
              <a:buNone/>
            </a:pPr>
            <a:endParaRPr lang="en-CA" sz="2000">
              <a:latin typeface="Arial" panose="020B0604020202020204" pitchFamily="34" charset="0"/>
              <a:cs typeface="Arial" panose="020B0604020202020204" pitchFamily="34" charset="0"/>
            </a:endParaRPr>
          </a:p>
          <a:p>
            <a:r>
              <a:rPr lang="en-CA" sz="2000">
                <a:latin typeface="Arial" panose="020B0604020202020204" pitchFamily="34" charset="0"/>
                <a:cs typeface="Arial" panose="020B0604020202020204" pitchFamily="34" charset="0"/>
              </a:rPr>
              <a:t>To develop and promote educational and professional programs for the members</a:t>
            </a:r>
          </a:p>
          <a:p>
            <a:pPr marL="0" indent="0">
              <a:buNone/>
            </a:pPr>
            <a:endParaRPr lang="en-CA" sz="2000">
              <a:latin typeface="Arial" panose="020B0604020202020204" pitchFamily="34" charset="0"/>
              <a:cs typeface="Arial" panose="020B0604020202020204" pitchFamily="34" charset="0"/>
            </a:endParaRPr>
          </a:p>
          <a:p>
            <a:r>
              <a:rPr lang="en-CA" sz="2000">
                <a:latin typeface="Arial" panose="020B0604020202020204" pitchFamily="34" charset="0"/>
                <a:cs typeface="Arial" panose="020B0604020202020204" pitchFamily="34" charset="0"/>
              </a:rPr>
              <a:t>To provide for improved communications among the members of the Association and with other segments of the University community</a:t>
            </a:r>
          </a:p>
          <a:p>
            <a:endParaRPr lang="en-CA" sz="2000">
              <a:latin typeface="Century Gothic" panose="020B0502020202020204" pitchFamily="34" charset="0"/>
            </a:endParaRPr>
          </a:p>
          <a:p>
            <a:pPr marL="514350" indent="-514350">
              <a:buFont typeface="+mj-lt"/>
              <a:buAutoNum type="arabicPeriod"/>
            </a:pPr>
            <a:endParaRPr lang="en-CA" sz="2000">
              <a:latin typeface="Century Gothic" panose="020B0502020202020204" pitchFamily="34" charset="0"/>
            </a:endParaRPr>
          </a:p>
        </p:txBody>
      </p:sp>
      <p:sp>
        <p:nvSpPr>
          <p:cNvPr id="20" name="Rectangle 19">
            <a:extLst>
              <a:ext uri="{FF2B5EF4-FFF2-40B4-BE49-F238E27FC236}">
                <a16:creationId xmlns:a16="http://schemas.microsoft.com/office/drawing/2014/main" id="{ACD3AB31-A71C-4414-BA05-CF667CBA34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89741" y="3396995"/>
            <a:ext cx="6858002"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5" name="TextBox 4"/>
          <p:cNvSpPr txBox="1"/>
          <p:nvPr/>
        </p:nvSpPr>
        <p:spPr>
          <a:xfrm>
            <a:off x="0" y="0"/>
            <a:ext cx="12192000" cy="612000"/>
          </a:xfrm>
          <a:prstGeom prst="rect">
            <a:avLst/>
          </a:prstGeom>
          <a:solidFill>
            <a:srgbClr val="6B0F1A"/>
          </a:solidFill>
        </p:spPr>
        <p:txBody>
          <a:bodyPr wrap="square" rtlCol="0">
            <a:spAutoFit/>
          </a:bodyPr>
          <a:lstStyle/>
          <a:p>
            <a:endParaRPr lang="en-US"/>
          </a:p>
        </p:txBody>
      </p:sp>
    </p:spTree>
    <p:extLst>
      <p:ext uri="{BB962C8B-B14F-4D97-AF65-F5344CB8AC3E}">
        <p14:creationId xmlns:p14="http://schemas.microsoft.com/office/powerpoint/2010/main" val="3356090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435ADAF7-9BEB-4FA3-AE9F-4CF47620EB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p:cNvSpPr>
            <a:spLocks noGrp="1"/>
          </p:cNvSpPr>
          <p:nvPr>
            <p:ph type="title"/>
          </p:nvPr>
        </p:nvSpPr>
        <p:spPr>
          <a:xfrm>
            <a:off x="499647" y="431212"/>
            <a:ext cx="3420305" cy="1906317"/>
          </a:xfrm>
        </p:spPr>
        <p:txBody>
          <a:bodyPr>
            <a:normAutofit/>
          </a:bodyPr>
          <a:lstStyle/>
          <a:p>
            <a:pPr algn="ctr"/>
            <a:br>
              <a:rPr lang="en-US" sz="2800" b="1">
                <a:latin typeface="Century Gothic" panose="020B0502020202020204" pitchFamily="34" charset="0"/>
              </a:rPr>
            </a:br>
            <a:r>
              <a:rPr lang="en-US" sz="2800" b="1">
                <a:latin typeface="Arial" panose="020B0604020202020204" pitchFamily="34" charset="0"/>
                <a:cs typeface="Arial" panose="020B0604020202020204" pitchFamily="34" charset="0"/>
              </a:rPr>
              <a:t>Who are ASPA members?</a:t>
            </a:r>
          </a:p>
        </p:txBody>
      </p:sp>
      <p:sp>
        <p:nvSpPr>
          <p:cNvPr id="18" name="Rectangle 17">
            <a:extLst>
              <a:ext uri="{FF2B5EF4-FFF2-40B4-BE49-F238E27FC236}">
                <a16:creationId xmlns:a16="http://schemas.microsoft.com/office/drawing/2014/main" id="{57BB0BA7-0383-4937-8874-B01AAA08E2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768743"/>
            <a:ext cx="4310288" cy="4089257"/>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96375677-CD60-B188-2DA6-DD80EF6E555A}"/>
              </a:ext>
            </a:extLst>
          </p:cNvPr>
          <p:cNvPicPr>
            <a:picLocks noChangeAspect="1"/>
          </p:cNvPicPr>
          <p:nvPr/>
        </p:nvPicPr>
        <p:blipFill>
          <a:blip r:embed="rId3"/>
          <a:stretch>
            <a:fillRect/>
          </a:stretch>
        </p:blipFill>
        <p:spPr>
          <a:xfrm>
            <a:off x="1089554" y="3747781"/>
            <a:ext cx="2131181" cy="2131181"/>
          </a:xfrm>
          <a:prstGeom prst="rect">
            <a:avLst/>
          </a:prstGeom>
        </p:spPr>
      </p:pic>
      <p:sp>
        <p:nvSpPr>
          <p:cNvPr id="3" name="Content Placeholder 2"/>
          <p:cNvSpPr>
            <a:spLocks noGrp="1"/>
          </p:cNvSpPr>
          <p:nvPr>
            <p:ph idx="1"/>
          </p:nvPr>
        </p:nvSpPr>
        <p:spPr>
          <a:xfrm>
            <a:off x="5360176" y="678955"/>
            <a:ext cx="5586448" cy="5409743"/>
          </a:xfrm>
        </p:spPr>
        <p:txBody>
          <a:bodyPr vert="horz" lIns="91440" tIns="45720" rIns="91440" bIns="45720" rtlCol="0" anchor="ctr">
            <a:normAutofit/>
          </a:bodyPr>
          <a:lstStyle/>
          <a:p>
            <a:r>
              <a:rPr lang="en-CA" sz="2000" dirty="0">
                <a:latin typeface="Arial" panose="020B0604020202020204" pitchFamily="34" charset="0"/>
                <a:cs typeface="Arial" panose="020B0604020202020204" pitchFamily="34" charset="0"/>
              </a:rPr>
              <a:t>Members are knowledge workers, performing independent, non – routine tasks, supervisory duties, research &amp; instructional activities, holistic analysis, and tasks beyond those that follow established policies and procedures</a:t>
            </a:r>
          </a:p>
          <a:p>
            <a:r>
              <a:rPr lang="en-CA" sz="2000" dirty="0">
                <a:latin typeface="Arial" panose="020B0604020202020204" pitchFamily="34" charset="0"/>
                <a:cs typeface="Arial" panose="020B0604020202020204" pitchFamily="34" charset="0"/>
              </a:rPr>
              <a:t>Members have responsibility for decisions that have an impact across a unit, division, and/or extend over a significant period of time</a:t>
            </a:r>
          </a:p>
          <a:p>
            <a:r>
              <a:rPr lang="en-CA" sz="2000" dirty="0">
                <a:latin typeface="Arial" panose="020B0604020202020204" pitchFamily="34" charset="0"/>
                <a:cs typeface="Arial" panose="020B0604020202020204" pitchFamily="34" charset="0"/>
              </a:rPr>
              <a:t>Members work in diverse settings across campus</a:t>
            </a:r>
          </a:p>
          <a:p>
            <a:r>
              <a:rPr lang="en-CA" sz="2000" dirty="0">
                <a:latin typeface="Arial" panose="020B0604020202020204" pitchFamily="34" charset="0"/>
                <a:cs typeface="Arial" panose="020B0604020202020204" pitchFamily="34" charset="0"/>
              </a:rPr>
              <a:t>Members have diverse skill sets that may be unique to their unit or department</a:t>
            </a:r>
          </a:p>
          <a:p>
            <a:r>
              <a:rPr lang="en-CA" sz="2000" dirty="0">
                <a:latin typeface="Arial" panose="020B0604020202020204" pitchFamily="34" charset="0"/>
                <a:cs typeface="Arial" panose="020B0604020202020204" pitchFamily="34" charset="0"/>
              </a:rPr>
              <a:t>Current membership is 1600+</a:t>
            </a:r>
            <a:endParaRPr lang="en-CA" sz="2000" dirty="0">
              <a:latin typeface="Century Gothic" panose="020B0502020202020204" pitchFamily="34" charset="0"/>
            </a:endParaRPr>
          </a:p>
          <a:p>
            <a:pPr marL="514350" indent="-514350">
              <a:buFont typeface="+mj-lt"/>
              <a:buAutoNum type="arabicPeriod"/>
            </a:pPr>
            <a:endParaRPr lang="en-CA" sz="2000" dirty="0">
              <a:latin typeface="Century Gothic" panose="020B0502020202020204" pitchFamily="34" charset="0"/>
            </a:endParaRPr>
          </a:p>
        </p:txBody>
      </p:sp>
      <p:sp>
        <p:nvSpPr>
          <p:cNvPr id="20" name="Rectangle 19">
            <a:extLst>
              <a:ext uri="{FF2B5EF4-FFF2-40B4-BE49-F238E27FC236}">
                <a16:creationId xmlns:a16="http://schemas.microsoft.com/office/drawing/2014/main" id="{ACD3AB31-A71C-4414-BA05-CF667CBA34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89741" y="3396995"/>
            <a:ext cx="6858002"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5" name="TextBox 4"/>
          <p:cNvSpPr txBox="1"/>
          <p:nvPr/>
        </p:nvSpPr>
        <p:spPr>
          <a:xfrm>
            <a:off x="0" y="0"/>
            <a:ext cx="12192000" cy="612000"/>
          </a:xfrm>
          <a:prstGeom prst="rect">
            <a:avLst/>
          </a:prstGeom>
          <a:solidFill>
            <a:srgbClr val="6B0F1A"/>
          </a:solidFill>
        </p:spPr>
        <p:txBody>
          <a:bodyPr wrap="square" rtlCol="0">
            <a:spAutoFit/>
          </a:bodyPr>
          <a:lstStyle/>
          <a:p>
            <a:endParaRPr lang="en-US"/>
          </a:p>
        </p:txBody>
      </p:sp>
    </p:spTree>
    <p:extLst>
      <p:ext uri="{BB962C8B-B14F-4D97-AF65-F5344CB8AC3E}">
        <p14:creationId xmlns:p14="http://schemas.microsoft.com/office/powerpoint/2010/main" val="15722391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9A724DBA-D2D9-471E-8ED7-2015DDD950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239014" y="525982"/>
            <a:ext cx="4282983" cy="1200361"/>
          </a:xfrm>
        </p:spPr>
        <p:txBody>
          <a:bodyPr anchor="b">
            <a:normAutofit/>
          </a:bodyPr>
          <a:lstStyle/>
          <a:p>
            <a:br>
              <a:rPr lang="en-US" sz="3600" b="1">
                <a:latin typeface="Century Gothic" panose="020B0502020202020204" pitchFamily="34" charset="0"/>
              </a:rPr>
            </a:br>
            <a:r>
              <a:rPr lang="en-CA" sz="3600" b="1">
                <a:latin typeface="Arial" panose="020B0604020202020204" pitchFamily="34" charset="0"/>
                <a:cs typeface="Arial" panose="020B0604020202020204" pitchFamily="34" charset="0"/>
              </a:rPr>
              <a:t>WHAT</a:t>
            </a:r>
            <a:r>
              <a:rPr lang="en-US" sz="3600" b="1">
                <a:latin typeface="Arial" panose="020B0604020202020204" pitchFamily="34" charset="0"/>
                <a:cs typeface="Arial" panose="020B0604020202020204" pitchFamily="34" charset="0"/>
              </a:rPr>
              <a:t> </a:t>
            </a:r>
            <a:r>
              <a:rPr lang="en-CA" sz="3600" b="1">
                <a:latin typeface="Arial" panose="020B0604020202020204" pitchFamily="34" charset="0"/>
                <a:cs typeface="Arial" panose="020B0604020202020204" pitchFamily="34" charset="0"/>
              </a:rPr>
              <a:t>IS</a:t>
            </a:r>
            <a:r>
              <a:rPr lang="en-US" sz="3600" b="1">
                <a:latin typeface="Arial" panose="020B0604020202020204" pitchFamily="34" charset="0"/>
                <a:cs typeface="Arial" panose="020B0604020202020204" pitchFamily="34" charset="0"/>
              </a:rPr>
              <a:t> ASPA?</a:t>
            </a:r>
          </a:p>
        </p:txBody>
      </p:sp>
      <p:sp>
        <p:nvSpPr>
          <p:cNvPr id="35" name="Rectangle 34">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4641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0234"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logo with yellow and green text&#10;&#10;AI-generated content may be incorrect.">
            <a:extLst>
              <a:ext uri="{FF2B5EF4-FFF2-40B4-BE49-F238E27FC236}">
                <a16:creationId xmlns:a16="http://schemas.microsoft.com/office/drawing/2014/main" id="{3D92D7F8-FBD9-04BA-00D8-41C00495DD2F}"/>
              </a:ext>
            </a:extLst>
          </p:cNvPr>
          <p:cNvPicPr>
            <a:picLocks noChangeAspect="1"/>
          </p:cNvPicPr>
          <p:nvPr/>
        </p:nvPicPr>
        <p:blipFill>
          <a:blip r:embed="rId3"/>
          <a:stretch>
            <a:fillRect/>
          </a:stretch>
        </p:blipFill>
        <p:spPr>
          <a:xfrm>
            <a:off x="1726723" y="1649035"/>
            <a:ext cx="3327060" cy="3327060"/>
          </a:xfrm>
          <a:prstGeom prst="rect">
            <a:avLst/>
          </a:prstGeom>
        </p:spPr>
      </p:pic>
      <p:sp>
        <p:nvSpPr>
          <p:cNvPr id="39" name="Rectangle 38">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277786"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7239012" y="2031101"/>
            <a:ext cx="4282984" cy="3511943"/>
          </a:xfrm>
        </p:spPr>
        <p:txBody>
          <a:bodyPr vert="horz" lIns="91440" tIns="45720" rIns="91440" bIns="45720" rtlCol="0" anchor="ctr">
            <a:normAutofit/>
          </a:bodyPr>
          <a:lstStyle/>
          <a:p>
            <a:r>
              <a:rPr lang="en-CA" sz="1800">
                <a:latin typeface="Arial" panose="020B0604020202020204" pitchFamily="34" charset="0"/>
                <a:cs typeface="Arial" panose="020B0604020202020204" pitchFamily="34" charset="0"/>
              </a:rPr>
              <a:t>First and foremost ASPA is its members.</a:t>
            </a:r>
          </a:p>
          <a:p>
            <a:r>
              <a:rPr lang="en-CA" sz="1800">
                <a:latin typeface="Arial" panose="020B0604020202020204" pitchFamily="34" charset="0"/>
                <a:cs typeface="Arial" panose="020B0604020202020204" pitchFamily="34" charset="0"/>
              </a:rPr>
              <a:t>Trade Union certified in 1978 following a decision of the Supreme Court of Canada.  ASPA is largely a volunteer run organization</a:t>
            </a:r>
          </a:p>
        </p:txBody>
      </p:sp>
      <p:sp>
        <p:nvSpPr>
          <p:cNvPr id="41" name="Rectangle 40">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677179"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0" y="0"/>
            <a:ext cx="12192000" cy="612000"/>
          </a:xfrm>
          <a:prstGeom prst="rect">
            <a:avLst/>
          </a:prstGeom>
          <a:solidFill>
            <a:srgbClr val="6B0F1A"/>
          </a:solidFill>
        </p:spPr>
        <p:txBody>
          <a:bodyPr wrap="square" rtlCol="0">
            <a:spAutoFit/>
          </a:bodyPr>
          <a:lstStyle/>
          <a:p>
            <a:endParaRPr lang="en-US"/>
          </a:p>
        </p:txBody>
      </p:sp>
    </p:spTree>
    <p:extLst>
      <p:ext uri="{BB962C8B-B14F-4D97-AF65-F5344CB8AC3E}">
        <p14:creationId xmlns:p14="http://schemas.microsoft.com/office/powerpoint/2010/main" val="788202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9A724DBA-D2D9-471E-8ED7-2015DDD950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781383-20C6-E89A-9313-C597230EF7DF}"/>
              </a:ext>
            </a:extLst>
          </p:cNvPr>
          <p:cNvSpPr>
            <a:spLocks noGrp="1"/>
          </p:cNvSpPr>
          <p:nvPr>
            <p:ph type="title"/>
          </p:nvPr>
        </p:nvSpPr>
        <p:spPr>
          <a:xfrm>
            <a:off x="7239014" y="525982"/>
            <a:ext cx="4282983" cy="1200361"/>
          </a:xfrm>
        </p:spPr>
        <p:txBody>
          <a:bodyPr anchor="b">
            <a:normAutofit/>
          </a:bodyPr>
          <a:lstStyle/>
          <a:p>
            <a:r>
              <a:rPr lang="en-CA" sz="3600" b="1" dirty="0">
                <a:latin typeface="Arial" panose="020B0604020202020204" pitchFamily="34" charset="0"/>
                <a:cs typeface="Arial" panose="020B0604020202020204" pitchFamily="34" charset="0"/>
              </a:rPr>
              <a:t>ASPA Executive</a:t>
            </a:r>
            <a:br>
              <a:rPr lang="en-CA" sz="3600" b="1" dirty="0">
                <a:latin typeface="Arial" panose="020B0604020202020204" pitchFamily="34" charset="0"/>
                <a:cs typeface="Arial" panose="020B0604020202020204" pitchFamily="34" charset="0"/>
              </a:rPr>
            </a:br>
            <a:endParaRPr lang="en-CA" sz="3600" dirty="0"/>
          </a:p>
        </p:txBody>
      </p:sp>
      <p:sp>
        <p:nvSpPr>
          <p:cNvPr id="25" name="Rectangle 24">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4641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0234"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Meeting">
            <a:extLst>
              <a:ext uri="{FF2B5EF4-FFF2-40B4-BE49-F238E27FC236}">
                <a16:creationId xmlns:a16="http://schemas.microsoft.com/office/drawing/2014/main" id="{FCBD5977-B1B3-519B-5CA6-D8BFAF758A1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28182" y="650494"/>
            <a:ext cx="5324142" cy="5324142"/>
          </a:xfrm>
          <a:prstGeom prst="rect">
            <a:avLst/>
          </a:prstGeom>
        </p:spPr>
      </p:pic>
      <p:sp>
        <p:nvSpPr>
          <p:cNvPr id="29" name="Rectangle 28">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277786"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2322C15-BEFD-2F46-00EE-4AD12E01AA1B}"/>
              </a:ext>
            </a:extLst>
          </p:cNvPr>
          <p:cNvSpPr>
            <a:spLocks noGrp="1"/>
          </p:cNvSpPr>
          <p:nvPr>
            <p:ph idx="1"/>
          </p:nvPr>
        </p:nvSpPr>
        <p:spPr>
          <a:xfrm>
            <a:off x="7239012" y="2031101"/>
            <a:ext cx="4282984" cy="3511943"/>
          </a:xfrm>
        </p:spPr>
        <p:txBody>
          <a:bodyPr anchor="ctr">
            <a:normAutofit/>
          </a:bodyPr>
          <a:lstStyle/>
          <a:p>
            <a:r>
              <a:rPr lang="en-CA" sz="1800" dirty="0">
                <a:latin typeface="Arial" panose="020B0604020202020204" pitchFamily="34" charset="0"/>
                <a:cs typeface="Arial" panose="020B0604020202020204" pitchFamily="34" charset="0"/>
              </a:rPr>
              <a:t>ASPA’s Executive is made up of twelve (12) members who are elected for three-year terms</a:t>
            </a:r>
          </a:p>
          <a:p>
            <a:r>
              <a:rPr lang="en-CA" sz="1800" dirty="0">
                <a:latin typeface="Arial" panose="020B0604020202020204" pitchFamily="34" charset="0"/>
                <a:cs typeface="Arial" panose="020B0604020202020204" pitchFamily="34" charset="0"/>
              </a:rPr>
              <a:t>The Executive appoints a President, two (2) Vice-Presidents and a Treasurer</a:t>
            </a:r>
          </a:p>
          <a:p>
            <a:endParaRPr lang="en-CA" sz="1800" dirty="0"/>
          </a:p>
        </p:txBody>
      </p:sp>
      <p:sp>
        <p:nvSpPr>
          <p:cNvPr id="31" name="Rectangle 30">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677179"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72050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9A724DBA-D2D9-471E-8ED7-2015DDD950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5DAD671-38C4-8F7F-7DB8-92D44CEB0829}"/>
              </a:ext>
            </a:extLst>
          </p:cNvPr>
          <p:cNvSpPr>
            <a:spLocks noGrp="1"/>
          </p:cNvSpPr>
          <p:nvPr>
            <p:ph type="title"/>
          </p:nvPr>
        </p:nvSpPr>
        <p:spPr>
          <a:xfrm>
            <a:off x="7239014" y="525982"/>
            <a:ext cx="4282983" cy="1200361"/>
          </a:xfrm>
        </p:spPr>
        <p:txBody>
          <a:bodyPr anchor="b">
            <a:normAutofit/>
          </a:bodyPr>
          <a:lstStyle/>
          <a:p>
            <a:r>
              <a:rPr lang="en-CA" sz="3600" b="1" dirty="0">
                <a:latin typeface="Arial" panose="020B0604020202020204" pitchFamily="34" charset="0"/>
                <a:ea typeface="+mn-ea"/>
                <a:cs typeface="Arial" panose="020B0604020202020204" pitchFamily="34" charset="0"/>
              </a:rPr>
              <a:t>ASPA Committees</a:t>
            </a:r>
            <a:br>
              <a:rPr lang="en-CA" sz="3600" b="1" dirty="0">
                <a:latin typeface="Arial" panose="020B0604020202020204" pitchFamily="34" charset="0"/>
                <a:ea typeface="+mn-ea"/>
                <a:cs typeface="Arial" panose="020B0604020202020204" pitchFamily="34" charset="0"/>
              </a:rPr>
            </a:br>
            <a:endParaRPr lang="en-CA" sz="3600" dirty="0"/>
          </a:p>
        </p:txBody>
      </p:sp>
      <p:sp>
        <p:nvSpPr>
          <p:cNvPr id="38" name="Rectangle 37">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4641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0234"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Board Room">
            <a:extLst>
              <a:ext uri="{FF2B5EF4-FFF2-40B4-BE49-F238E27FC236}">
                <a16:creationId xmlns:a16="http://schemas.microsoft.com/office/drawing/2014/main" id="{88BB668B-454B-147A-CC41-82B843F9627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28182" y="650494"/>
            <a:ext cx="5324142" cy="5324142"/>
          </a:xfrm>
          <a:prstGeom prst="rect">
            <a:avLst/>
          </a:prstGeom>
        </p:spPr>
      </p:pic>
      <p:sp>
        <p:nvSpPr>
          <p:cNvPr id="42" name="Rectangle 41">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277786"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B889686-575E-2CDA-BEFC-1EDB954EDB00}"/>
              </a:ext>
            </a:extLst>
          </p:cNvPr>
          <p:cNvSpPr>
            <a:spLocks noGrp="1"/>
          </p:cNvSpPr>
          <p:nvPr>
            <p:ph idx="1"/>
          </p:nvPr>
        </p:nvSpPr>
        <p:spPr>
          <a:xfrm>
            <a:off x="7239012" y="2031101"/>
            <a:ext cx="4282984" cy="3511943"/>
          </a:xfrm>
        </p:spPr>
        <p:txBody>
          <a:bodyPr anchor="ctr">
            <a:normAutofit/>
          </a:bodyPr>
          <a:lstStyle/>
          <a:p>
            <a:pPr marL="228600" marR="0" lvl="0" indent="-228600" defTabSz="914400" rtl="0" eaLnBrk="1" fontAlgn="auto" latinLnBrk="0" hangingPunct="1">
              <a:spcBef>
                <a:spcPts val="1000"/>
              </a:spcBef>
              <a:spcAft>
                <a:spcPts val="0"/>
              </a:spcAft>
              <a:buClrTx/>
              <a:buSzTx/>
              <a:buFont typeface="Arial" panose="020B0604020202020204" pitchFamily="34" charset="0"/>
              <a:buChar char="•"/>
              <a:tabLst/>
              <a:defRPr/>
            </a:pPr>
            <a:r>
              <a:rPr kumimoji="0" lang="en-CA" sz="18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ASPA has several committees that members sit on. We continue to seek volunteers for these. For more information on these please go to ASPA’s website: </a:t>
            </a:r>
            <a:r>
              <a:rPr kumimoji="0" lang="en-CA" sz="18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hlinkClick r:id="rId3"/>
              </a:rPr>
              <a:t>www.aspasask.ca</a:t>
            </a:r>
            <a:endParaRPr kumimoji="0" lang="en-CA" sz="18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a:p>
            <a:endParaRPr lang="en-CA" sz="1800" dirty="0"/>
          </a:p>
        </p:txBody>
      </p:sp>
      <p:sp>
        <p:nvSpPr>
          <p:cNvPr id="44" name="Rectangle 43">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677179"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96491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9A724DBA-D2D9-471E-8ED7-2015DDD950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E4CEF9-8BAC-8202-D4E1-2EE350C58D7B}"/>
              </a:ext>
            </a:extLst>
          </p:cNvPr>
          <p:cNvSpPr>
            <a:spLocks noGrp="1"/>
          </p:cNvSpPr>
          <p:nvPr>
            <p:ph type="title"/>
          </p:nvPr>
        </p:nvSpPr>
        <p:spPr>
          <a:xfrm>
            <a:off x="7239014" y="525982"/>
            <a:ext cx="4282983" cy="1200361"/>
          </a:xfrm>
        </p:spPr>
        <p:txBody>
          <a:bodyPr anchor="b">
            <a:normAutofit/>
          </a:bodyPr>
          <a:lstStyle/>
          <a:p>
            <a:r>
              <a:rPr lang="en-CA" sz="3600" b="1" dirty="0">
                <a:latin typeface="Arial" panose="020B0604020202020204" pitchFamily="34" charset="0"/>
                <a:ea typeface="+mn-ea"/>
                <a:cs typeface="Arial" panose="020B0604020202020204" pitchFamily="34" charset="0"/>
              </a:rPr>
              <a:t>ASPA Staff</a:t>
            </a:r>
            <a:br>
              <a:rPr lang="en-CA" sz="3600" b="1" dirty="0">
                <a:latin typeface="Arial" panose="020B0604020202020204" pitchFamily="34" charset="0"/>
                <a:ea typeface="+mn-ea"/>
                <a:cs typeface="Arial" panose="020B0604020202020204" pitchFamily="34" charset="0"/>
              </a:rPr>
            </a:br>
            <a:endParaRPr lang="en-CA" sz="3600" dirty="0"/>
          </a:p>
        </p:txBody>
      </p:sp>
      <p:sp>
        <p:nvSpPr>
          <p:cNvPr id="25" name="Rectangle 24">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4641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0234"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Office Worker">
            <a:extLst>
              <a:ext uri="{FF2B5EF4-FFF2-40B4-BE49-F238E27FC236}">
                <a16:creationId xmlns:a16="http://schemas.microsoft.com/office/drawing/2014/main" id="{8B5A47E3-E0E6-D6EE-4752-9B489498D60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28182" y="650494"/>
            <a:ext cx="5324142" cy="5324142"/>
          </a:xfrm>
          <a:prstGeom prst="rect">
            <a:avLst/>
          </a:prstGeom>
        </p:spPr>
      </p:pic>
      <p:sp>
        <p:nvSpPr>
          <p:cNvPr id="29" name="Rectangle 28">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277786"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3AED8DF-652F-D3F8-0B01-A1F3DDDD7D92}"/>
              </a:ext>
            </a:extLst>
          </p:cNvPr>
          <p:cNvSpPr>
            <a:spLocks noGrp="1"/>
          </p:cNvSpPr>
          <p:nvPr>
            <p:ph idx="1"/>
          </p:nvPr>
        </p:nvSpPr>
        <p:spPr>
          <a:xfrm>
            <a:off x="7239012" y="2031101"/>
            <a:ext cx="4282984" cy="3511943"/>
          </a:xfrm>
        </p:spPr>
        <p:txBody>
          <a:bodyPr anchor="ctr">
            <a:normAutofit/>
          </a:bodyPr>
          <a:lstStyle/>
          <a:p>
            <a:pPr marL="228600" marR="0" lvl="0" indent="-228600" defTabSz="914400" rtl="0" eaLnBrk="1" fontAlgn="auto" latinLnBrk="0" hangingPunct="1">
              <a:spcBef>
                <a:spcPts val="1000"/>
              </a:spcBef>
              <a:spcAft>
                <a:spcPts val="0"/>
              </a:spcAft>
              <a:buClrTx/>
              <a:buSzTx/>
              <a:buFont typeface="Arial" panose="020B0604020202020204" pitchFamily="34" charset="0"/>
              <a:buChar char="•"/>
              <a:tabLst/>
              <a:defRPr/>
            </a:pPr>
            <a:r>
              <a:rPr kumimoji="0" lang="en-CA" sz="1800" b="0" i="0" u="none" strike="noStrike" kern="1200" cap="none" spc="0" normalizeH="0" baseline="0" noProof="0">
                <a:ln>
                  <a:noFill/>
                </a:ln>
                <a:effectLst/>
                <a:uLnTx/>
                <a:uFillTx/>
                <a:latin typeface="Arial" panose="020B0604020202020204" pitchFamily="34" charset="0"/>
                <a:ea typeface="+mn-ea"/>
                <a:cs typeface="Arial" panose="020B0604020202020204" pitchFamily="34" charset="0"/>
              </a:rPr>
              <a:t>Two (2) staff provide support to the Executive and members: a Financial Administrative Assistant and a Member Services Officer</a:t>
            </a:r>
            <a:endParaRPr kumimoji="0" lang="en-CA" sz="1800" b="0" i="0" u="none" strike="noStrike" kern="1200" cap="none" spc="0" normalizeH="0" baseline="0" noProof="0">
              <a:ln>
                <a:noFill/>
              </a:ln>
              <a:effectLst/>
              <a:uLnTx/>
              <a:uFillTx/>
              <a:latin typeface="Century Gothic" panose="020B0502020202020204" pitchFamily="34" charset="0"/>
              <a:ea typeface="+mn-ea"/>
              <a:cs typeface="+mn-cs"/>
            </a:endParaRPr>
          </a:p>
          <a:p>
            <a:endParaRPr lang="en-CA" sz="1800"/>
          </a:p>
        </p:txBody>
      </p:sp>
      <p:sp>
        <p:nvSpPr>
          <p:cNvPr id="31" name="Rectangle 30">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677179"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036752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DBC6133C-0615-4CE4-9132-37E609A9BD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5064" y="525982"/>
            <a:ext cx="4282983" cy="1200361"/>
          </a:xfrm>
        </p:spPr>
        <p:txBody>
          <a:bodyPr anchor="b">
            <a:normAutofit/>
          </a:bodyPr>
          <a:lstStyle/>
          <a:p>
            <a:r>
              <a:rPr lang="en-US" sz="3600" b="1">
                <a:latin typeface="Arial" panose="020B0604020202020204" pitchFamily="34" charset="0"/>
                <a:cs typeface="Arial" panose="020B0604020202020204" pitchFamily="34" charset="0"/>
              </a:rPr>
              <a:t>ASPA Dues</a:t>
            </a:r>
          </a:p>
        </p:txBody>
      </p:sp>
      <p:sp>
        <p:nvSpPr>
          <p:cNvPr id="24" name="Rectangle 23">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6533"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45066" y="2031101"/>
            <a:ext cx="4282984" cy="3511943"/>
          </a:xfrm>
        </p:spPr>
        <p:txBody>
          <a:bodyPr vert="horz" lIns="91440" tIns="45720" rIns="91440" bIns="45720" rtlCol="0" anchor="ctr">
            <a:normAutofit/>
          </a:bodyPr>
          <a:lstStyle/>
          <a:p>
            <a:endParaRPr lang="en-CA" sz="1100">
              <a:latin typeface="Arial" panose="020B0604020202020204" pitchFamily="34" charset="0"/>
              <a:cs typeface="Arial" panose="020B0604020202020204" pitchFamily="34" charset="0"/>
            </a:endParaRPr>
          </a:p>
          <a:p>
            <a:r>
              <a:rPr lang="en-CA" sz="1100">
                <a:latin typeface="Arial" panose="020B0604020202020204" pitchFamily="34" charset="0"/>
                <a:cs typeface="Arial" panose="020B0604020202020204" pitchFamily="34" charset="0"/>
              </a:rPr>
              <a:t>Dues are 0.8% of your salary</a:t>
            </a:r>
          </a:p>
          <a:p>
            <a:r>
              <a:rPr lang="en-CA" sz="1100">
                <a:latin typeface="Arial" panose="020B0604020202020204" pitchFamily="34" charset="0"/>
                <a:cs typeface="Arial" panose="020B0604020202020204" pitchFamily="34" charset="0"/>
              </a:rPr>
              <a:t>Dues pay for the overall operation of ASPA</a:t>
            </a:r>
          </a:p>
          <a:p>
            <a:pPr lvl="1"/>
            <a:r>
              <a:rPr lang="en-CA" sz="1100">
                <a:latin typeface="Arial" panose="020B0604020202020204" pitchFamily="34" charset="0"/>
                <a:cs typeface="Arial" panose="020B0604020202020204" pitchFamily="34" charset="0"/>
              </a:rPr>
              <a:t>Contingency Fund</a:t>
            </a:r>
          </a:p>
          <a:p>
            <a:pPr lvl="1"/>
            <a:r>
              <a:rPr lang="en-CA" sz="1100">
                <a:latin typeface="Arial" panose="020B0604020202020204" pitchFamily="34" charset="0"/>
                <a:cs typeface="Arial" panose="020B0604020202020204" pitchFamily="34" charset="0"/>
              </a:rPr>
              <a:t>Salary for Staff</a:t>
            </a:r>
          </a:p>
          <a:p>
            <a:pPr lvl="1"/>
            <a:r>
              <a:rPr lang="en-CA" sz="1100">
                <a:latin typeface="Arial" panose="020B0604020202020204" pitchFamily="34" charset="0"/>
                <a:cs typeface="Arial" panose="020B0604020202020204" pitchFamily="34" charset="0"/>
              </a:rPr>
              <a:t>Negotiation Funding</a:t>
            </a:r>
          </a:p>
          <a:p>
            <a:pPr lvl="1"/>
            <a:r>
              <a:rPr lang="en-CA" sz="1100">
                <a:latin typeface="Arial" panose="020B0604020202020204" pitchFamily="34" charset="0"/>
                <a:cs typeface="Arial" panose="020B0604020202020204" pitchFamily="34" charset="0"/>
              </a:rPr>
              <a:t>Lawyers</a:t>
            </a:r>
          </a:p>
          <a:p>
            <a:pPr lvl="1"/>
            <a:r>
              <a:rPr lang="en-CA" sz="1100">
                <a:latin typeface="Arial" panose="020B0604020202020204" pitchFamily="34" charset="0"/>
                <a:cs typeface="Arial" panose="020B0604020202020204" pitchFamily="34" charset="0"/>
              </a:rPr>
              <a:t>Day-to-day operations</a:t>
            </a:r>
          </a:p>
          <a:p>
            <a:pPr lvl="1"/>
            <a:r>
              <a:rPr lang="en-CA" sz="1100">
                <a:latin typeface="Arial" panose="020B0604020202020204" pitchFamily="34" charset="0"/>
                <a:cs typeface="Arial" panose="020B0604020202020204" pitchFamily="34" charset="0"/>
              </a:rPr>
              <a:t>Social Events</a:t>
            </a:r>
          </a:p>
          <a:p>
            <a:pPr lvl="1"/>
            <a:r>
              <a:rPr lang="en-CA" sz="1100">
                <a:latin typeface="Arial" panose="020B0604020202020204" pitchFamily="34" charset="0"/>
                <a:cs typeface="Arial" panose="020B0604020202020204" pitchFamily="34" charset="0"/>
              </a:rPr>
              <a:t>Professional Development Courses with Saskatchewan Federation of Labour (SFL)</a:t>
            </a:r>
          </a:p>
          <a:p>
            <a:pPr lvl="1"/>
            <a:r>
              <a:rPr lang="en-CA" sz="1100">
                <a:latin typeface="Arial" panose="020B0604020202020204" pitchFamily="34" charset="0"/>
                <a:cs typeface="Arial" panose="020B0604020202020204" pitchFamily="34" charset="0"/>
              </a:rPr>
              <a:t>Donations &amp; Support for other Unions</a:t>
            </a:r>
          </a:p>
          <a:p>
            <a:pPr lvl="1"/>
            <a:r>
              <a:rPr lang="en-CA" sz="1100">
                <a:latin typeface="Arial" panose="020B0604020202020204" pitchFamily="34" charset="0"/>
                <a:cs typeface="Arial" panose="020B0604020202020204" pitchFamily="34" charset="0"/>
              </a:rPr>
              <a:t>Service Awards</a:t>
            </a:r>
          </a:p>
          <a:p>
            <a:r>
              <a:rPr lang="en-CA" sz="1100">
                <a:latin typeface="Arial" panose="020B0604020202020204" pitchFamily="34" charset="0"/>
                <a:cs typeface="Arial" panose="020B0604020202020204" pitchFamily="34" charset="0"/>
              </a:rPr>
              <a:t>Ensure that ASPA has the means to advocate on behalf of its members ( i.e. collective bargaining, grievance and arbitration handling, contingency fund)</a:t>
            </a:r>
          </a:p>
          <a:p>
            <a:endParaRPr lang="en-CA" sz="1100">
              <a:latin typeface="Century Gothic" panose="020B0502020202020204" pitchFamily="34" charset="0"/>
            </a:endParaRPr>
          </a:p>
          <a:p>
            <a:endParaRPr lang="en-CA" sz="1100">
              <a:latin typeface="Century Gothic" panose="020B0502020202020204" pitchFamily="34" charset="0"/>
            </a:endParaRPr>
          </a:p>
          <a:p>
            <a:pPr marL="514350" indent="-514350">
              <a:buFont typeface="+mj-lt"/>
              <a:buAutoNum type="arabicPeriod"/>
            </a:pPr>
            <a:endParaRPr lang="en-CA" sz="1100">
              <a:latin typeface="Century Gothic" panose="020B0502020202020204" pitchFamily="34" charset="0"/>
            </a:endParaRPr>
          </a:p>
        </p:txBody>
      </p:sp>
      <p:sp>
        <p:nvSpPr>
          <p:cNvPr id="26" name="Rectangle 25">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6793"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69A66F42-608F-6F63-B378-8012653D18E5}"/>
              </a:ext>
            </a:extLst>
          </p:cNvPr>
          <p:cNvPicPr>
            <a:picLocks noChangeAspect="1"/>
          </p:cNvPicPr>
          <p:nvPr/>
        </p:nvPicPr>
        <p:blipFill>
          <a:blip r:embed="rId3"/>
          <a:stretch>
            <a:fillRect/>
          </a:stretch>
        </p:blipFill>
        <p:spPr>
          <a:xfrm>
            <a:off x="7004247" y="1515065"/>
            <a:ext cx="3594999" cy="3594999"/>
          </a:xfrm>
          <a:prstGeom prst="rect">
            <a:avLst/>
          </a:prstGeom>
        </p:spPr>
      </p:pic>
      <p:sp>
        <p:nvSpPr>
          <p:cNvPr id="5" name="TextBox 4"/>
          <p:cNvSpPr txBox="1"/>
          <p:nvPr/>
        </p:nvSpPr>
        <p:spPr>
          <a:xfrm>
            <a:off x="0" y="0"/>
            <a:ext cx="12192000" cy="612000"/>
          </a:xfrm>
          <a:prstGeom prst="rect">
            <a:avLst/>
          </a:prstGeom>
          <a:solidFill>
            <a:srgbClr val="6B0F1A"/>
          </a:solidFill>
        </p:spPr>
        <p:txBody>
          <a:bodyPr wrap="square" rtlCol="0">
            <a:spAutoFit/>
          </a:bodyPr>
          <a:lstStyle/>
          <a:p>
            <a:endParaRPr lang="en-US"/>
          </a:p>
        </p:txBody>
      </p:sp>
    </p:spTree>
    <p:extLst>
      <p:ext uri="{BB962C8B-B14F-4D97-AF65-F5344CB8AC3E}">
        <p14:creationId xmlns:p14="http://schemas.microsoft.com/office/powerpoint/2010/main" val="40305286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2" name="Rectangle 41">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93662" y="386930"/>
            <a:ext cx="10066122" cy="1298448"/>
          </a:xfrm>
        </p:spPr>
        <p:txBody>
          <a:bodyPr anchor="b">
            <a:normAutofit/>
          </a:bodyPr>
          <a:lstStyle/>
          <a:p>
            <a:r>
              <a:rPr lang="en-US" sz="4800" b="1">
                <a:latin typeface="Arial" panose="020B0604020202020204" pitchFamily="34" charset="0"/>
                <a:cs typeface="Arial" panose="020B0604020202020204" pitchFamily="34" charset="0"/>
              </a:rPr>
              <a:t>What are my rights?</a:t>
            </a:r>
          </a:p>
        </p:txBody>
      </p:sp>
      <p:sp>
        <p:nvSpPr>
          <p:cNvPr id="44" name="Rectangle 43">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793661" y="2599509"/>
            <a:ext cx="4530898" cy="3639450"/>
          </a:xfrm>
        </p:spPr>
        <p:txBody>
          <a:bodyPr vert="horz" lIns="91440" tIns="45720" rIns="91440" bIns="45720" rtlCol="0" anchor="ctr">
            <a:normAutofit/>
          </a:bodyPr>
          <a:lstStyle/>
          <a:p>
            <a:pPr lvl="1"/>
            <a:r>
              <a:rPr lang="en-US" sz="1400">
                <a:latin typeface="Arial" panose="020B0604020202020204" pitchFamily="34" charset="0"/>
                <a:cs typeface="Arial" panose="020B0604020202020204" pitchFamily="34" charset="0"/>
              </a:rPr>
              <a:t>The right to belong to a Union</a:t>
            </a:r>
          </a:p>
          <a:p>
            <a:pPr lvl="1"/>
            <a:r>
              <a:rPr lang="en-US" sz="1400">
                <a:latin typeface="Arial" panose="020B0604020202020204" pitchFamily="34" charset="0"/>
                <a:cs typeface="Arial" panose="020B0604020202020204" pitchFamily="34" charset="0"/>
              </a:rPr>
              <a:t>The right to be treated fairly, reasonably, and not arbitrarily</a:t>
            </a:r>
          </a:p>
          <a:p>
            <a:pPr lvl="1"/>
            <a:r>
              <a:rPr lang="en-US" sz="1400">
                <a:latin typeface="Arial" panose="020B0604020202020204" pitchFamily="34" charset="0"/>
                <a:cs typeface="Arial" panose="020B0604020202020204" pitchFamily="34" charset="0"/>
              </a:rPr>
              <a:t>The right to file a grievance</a:t>
            </a:r>
          </a:p>
          <a:p>
            <a:pPr lvl="1"/>
            <a:r>
              <a:rPr lang="en-US" sz="1400">
                <a:latin typeface="Arial" panose="020B0604020202020204" pitchFamily="34" charset="0"/>
                <a:cs typeface="Arial" panose="020B0604020202020204" pitchFamily="34" charset="0"/>
              </a:rPr>
              <a:t>The right to a safe work environment</a:t>
            </a:r>
          </a:p>
          <a:p>
            <a:pPr lvl="1"/>
            <a:r>
              <a:rPr lang="en-US" sz="1400">
                <a:latin typeface="Arial" panose="020B0604020202020204" pitchFamily="34" charset="0"/>
                <a:cs typeface="Arial" panose="020B0604020202020204" pitchFamily="34" charset="0"/>
              </a:rPr>
              <a:t>The right to work in an environment that is free from discrimination and harassment</a:t>
            </a:r>
          </a:p>
          <a:p>
            <a:pPr lvl="1"/>
            <a:r>
              <a:rPr lang="en-US" sz="1400">
                <a:latin typeface="Arial" panose="020B0604020202020204" pitchFamily="34" charset="0"/>
                <a:cs typeface="Arial" panose="020B0604020202020204" pitchFamily="34" charset="0"/>
              </a:rPr>
              <a:t>The right to be accommodated if you have a disability</a:t>
            </a:r>
          </a:p>
          <a:p>
            <a:pPr lvl="1"/>
            <a:r>
              <a:rPr lang="en-US" sz="1400">
                <a:latin typeface="Arial" panose="020B0604020202020204" pitchFamily="34" charset="0"/>
                <a:cs typeface="Arial" panose="020B0604020202020204" pitchFamily="34" charset="0"/>
              </a:rPr>
              <a:t>The right to have Union representation present at any discipline meeting with the Employer </a:t>
            </a:r>
          </a:p>
          <a:p>
            <a:pPr lvl="1"/>
            <a:r>
              <a:rPr lang="en-US" sz="1400">
                <a:latin typeface="Arial" panose="020B0604020202020204" pitchFamily="34" charset="0"/>
                <a:cs typeface="Arial" panose="020B0604020202020204" pitchFamily="34" charset="0"/>
              </a:rPr>
              <a:t>The right to actively participate in Union activities without fear of retribution</a:t>
            </a:r>
          </a:p>
          <a:p>
            <a:pPr marL="0" indent="0">
              <a:buNone/>
            </a:pPr>
            <a:endParaRPr lang="en-CA" sz="1400">
              <a:latin typeface="Century Gothic" panose="020B0502020202020204" pitchFamily="34" charset="0"/>
            </a:endParaRPr>
          </a:p>
        </p:txBody>
      </p:sp>
      <p:pic>
        <p:nvPicPr>
          <p:cNvPr id="7" name="Picture 6">
            <a:extLst>
              <a:ext uri="{FF2B5EF4-FFF2-40B4-BE49-F238E27FC236}">
                <a16:creationId xmlns:a16="http://schemas.microsoft.com/office/drawing/2014/main" id="{F629FCFD-75CC-8574-31A8-672D5D61D678}"/>
              </a:ext>
            </a:extLst>
          </p:cNvPr>
          <p:cNvPicPr>
            <a:picLocks noChangeAspect="1"/>
          </p:cNvPicPr>
          <p:nvPr/>
        </p:nvPicPr>
        <p:blipFill>
          <a:blip r:embed="rId3"/>
          <a:stretch>
            <a:fillRect/>
          </a:stretch>
        </p:blipFill>
        <p:spPr>
          <a:xfrm>
            <a:off x="6964351" y="2819057"/>
            <a:ext cx="3044639" cy="3044639"/>
          </a:xfrm>
          <a:prstGeom prst="rect">
            <a:avLst/>
          </a:prstGeom>
        </p:spPr>
      </p:pic>
      <p:sp>
        <p:nvSpPr>
          <p:cNvPr id="48" name="Rectangle 47">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0" y="0"/>
            <a:ext cx="12192000" cy="612000"/>
          </a:xfrm>
          <a:prstGeom prst="rect">
            <a:avLst/>
          </a:prstGeom>
          <a:solidFill>
            <a:srgbClr val="6B0F1A"/>
          </a:solidFill>
        </p:spPr>
        <p:txBody>
          <a:bodyPr wrap="square" rtlCol="0">
            <a:spAutoFit/>
          </a:bodyPr>
          <a:lstStyle/>
          <a:p>
            <a:endParaRPr lang="en-US"/>
          </a:p>
        </p:txBody>
      </p:sp>
    </p:spTree>
    <p:extLst>
      <p:ext uri="{BB962C8B-B14F-4D97-AF65-F5344CB8AC3E}">
        <p14:creationId xmlns:p14="http://schemas.microsoft.com/office/powerpoint/2010/main" val="260307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fade">
                                      <p:cBhvr>
                                        <p:cTn id="30"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9A724DBA-D2D9-471E-8ED7-2015DDD950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239014" y="525982"/>
            <a:ext cx="4282983" cy="1200361"/>
          </a:xfrm>
        </p:spPr>
        <p:txBody>
          <a:bodyPr anchor="b">
            <a:normAutofit/>
          </a:bodyPr>
          <a:lstStyle/>
          <a:p>
            <a:r>
              <a:rPr lang="en-US" sz="2800" b="1">
                <a:latin typeface="Arial" panose="020B0604020202020204" pitchFamily="34" charset="0"/>
                <a:cs typeface="Arial" panose="020B0604020202020204" pitchFamily="34" charset="0"/>
              </a:rPr>
              <a:t>Where do I find my Collective Agreement?</a:t>
            </a:r>
          </a:p>
        </p:txBody>
      </p:sp>
      <p:sp>
        <p:nvSpPr>
          <p:cNvPr id="31" name="Rectangle 30">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4641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0234"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92D20DB3-A448-2CC2-7A21-6ED2AEF4C3A8}"/>
              </a:ext>
            </a:extLst>
          </p:cNvPr>
          <p:cNvPicPr>
            <a:picLocks noChangeAspect="1"/>
          </p:cNvPicPr>
          <p:nvPr/>
        </p:nvPicPr>
        <p:blipFill>
          <a:blip r:embed="rId3"/>
          <a:stretch>
            <a:fillRect/>
          </a:stretch>
        </p:blipFill>
        <p:spPr>
          <a:xfrm>
            <a:off x="1726723" y="1649035"/>
            <a:ext cx="3327060" cy="3327060"/>
          </a:xfrm>
          <a:prstGeom prst="rect">
            <a:avLst/>
          </a:prstGeom>
        </p:spPr>
      </p:pic>
      <p:sp>
        <p:nvSpPr>
          <p:cNvPr id="35" name="Rectangle 34">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277786"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7239012" y="2031101"/>
            <a:ext cx="4282984" cy="3511943"/>
          </a:xfrm>
        </p:spPr>
        <p:txBody>
          <a:bodyPr vert="horz" lIns="91440" tIns="45720" rIns="91440" bIns="45720" rtlCol="0" anchor="ctr">
            <a:normAutofit/>
          </a:bodyPr>
          <a:lstStyle/>
          <a:p>
            <a:pPr marL="0" indent="0">
              <a:spcBef>
                <a:spcPts val="100"/>
              </a:spcBef>
              <a:buNone/>
            </a:pPr>
            <a:endParaRPr lang="en-US" sz="1800">
              <a:latin typeface="Century Gothic" panose="020B0502020202020204" pitchFamily="34" charset="0"/>
            </a:endParaRPr>
          </a:p>
          <a:p>
            <a:pPr lvl="1"/>
            <a:r>
              <a:rPr lang="en-US" sz="1800">
                <a:latin typeface="Arial" panose="020B0604020202020204" pitchFamily="34" charset="0"/>
                <a:cs typeface="Arial" panose="020B0604020202020204" pitchFamily="34" charset="0"/>
              </a:rPr>
              <a:t>ASPA website - </a:t>
            </a:r>
            <a:r>
              <a:rPr lang="en-US" sz="1800">
                <a:latin typeface="Arial" panose="020B0604020202020204" pitchFamily="34" charset="0"/>
                <a:cs typeface="Arial" panose="020B0604020202020204" pitchFamily="34" charset="0"/>
                <a:hlinkClick r:id="rId4"/>
              </a:rPr>
              <a:t>www.aspasask.ca</a:t>
            </a:r>
            <a:r>
              <a:rPr lang="en-US" sz="1800">
                <a:latin typeface="Arial" panose="020B0604020202020204" pitchFamily="34" charset="0"/>
                <a:cs typeface="Arial" panose="020B0604020202020204" pitchFamily="34" charset="0"/>
              </a:rPr>
              <a:t> </a:t>
            </a:r>
          </a:p>
          <a:p>
            <a:pPr lvl="1"/>
            <a:r>
              <a:rPr lang="en-US" sz="1800">
                <a:latin typeface="Arial" panose="020B0604020202020204" pitchFamily="34" charset="0"/>
                <a:cs typeface="Arial" panose="020B0604020202020204" pitchFamily="34" charset="0"/>
              </a:rPr>
              <a:t>Ask ASPA for a copy – </a:t>
            </a:r>
            <a:r>
              <a:rPr lang="en-US" sz="1800">
                <a:latin typeface="Arial" panose="020B0604020202020204" pitchFamily="34" charset="0"/>
                <a:cs typeface="Arial" panose="020B0604020202020204" pitchFamily="34" charset="0"/>
                <a:hlinkClick r:id="rId5"/>
              </a:rPr>
              <a:t>aspa@aspasask.ca</a:t>
            </a:r>
            <a:r>
              <a:rPr lang="en-US" sz="1800">
                <a:latin typeface="Arial" panose="020B0604020202020204" pitchFamily="34" charset="0"/>
                <a:cs typeface="Arial" panose="020B0604020202020204" pitchFamily="34" charset="0"/>
              </a:rPr>
              <a:t> </a:t>
            </a:r>
          </a:p>
          <a:p>
            <a:pPr lvl="1"/>
            <a:r>
              <a:rPr lang="en-US" sz="1800">
                <a:latin typeface="Arial" panose="020B0604020202020204" pitchFamily="34" charset="0"/>
                <a:cs typeface="Arial" panose="020B0604020202020204" pitchFamily="34" charset="0"/>
              </a:rPr>
              <a:t>University website - </a:t>
            </a:r>
            <a:r>
              <a:rPr lang="en-US" sz="1800">
                <a:latin typeface="Arial" panose="020B0604020202020204" pitchFamily="34" charset="0"/>
                <a:cs typeface="Arial" panose="020B0604020202020204" pitchFamily="34" charset="0"/>
                <a:hlinkClick r:id="rId6"/>
              </a:rPr>
              <a:t>https://careers.usask.ca/agreements/index.php</a:t>
            </a:r>
            <a:endParaRPr lang="en-US" sz="1800">
              <a:latin typeface="Arial" panose="020B0604020202020204" pitchFamily="34" charset="0"/>
              <a:cs typeface="Arial" panose="020B0604020202020204" pitchFamily="34" charset="0"/>
            </a:endParaRPr>
          </a:p>
          <a:p>
            <a:pPr lvl="1"/>
            <a:endParaRPr lang="en-US" sz="1800">
              <a:latin typeface="Century Gothic" panose="020B0502020202020204" pitchFamily="34" charset="0"/>
            </a:endParaRPr>
          </a:p>
        </p:txBody>
      </p:sp>
      <p:sp>
        <p:nvSpPr>
          <p:cNvPr id="37" name="Rectangle 36">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677179"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0" y="0"/>
            <a:ext cx="12192000" cy="612000"/>
          </a:xfrm>
          <a:prstGeom prst="rect">
            <a:avLst/>
          </a:prstGeom>
          <a:solidFill>
            <a:srgbClr val="6B0F1A"/>
          </a:solidFill>
        </p:spPr>
        <p:txBody>
          <a:bodyPr wrap="square" rtlCol="0">
            <a:spAutoFit/>
          </a:bodyPr>
          <a:lstStyle/>
          <a:p>
            <a:endParaRPr lang="en-US"/>
          </a:p>
        </p:txBody>
      </p:sp>
    </p:spTree>
    <p:extLst>
      <p:ext uri="{BB962C8B-B14F-4D97-AF65-F5344CB8AC3E}">
        <p14:creationId xmlns:p14="http://schemas.microsoft.com/office/powerpoint/2010/main" val="10502041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9A724DBA-D2D9-471E-8ED7-2015DDD950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4641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0234"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4F3B7AE9-21A9-3236-660E-AD1F41189E6F}"/>
              </a:ext>
            </a:extLst>
          </p:cNvPr>
          <p:cNvPicPr>
            <a:picLocks noChangeAspect="1"/>
          </p:cNvPicPr>
          <p:nvPr/>
        </p:nvPicPr>
        <p:blipFill>
          <a:blip r:embed="rId3"/>
          <a:stretch>
            <a:fillRect/>
          </a:stretch>
        </p:blipFill>
        <p:spPr>
          <a:xfrm>
            <a:off x="1726723" y="1649035"/>
            <a:ext cx="3327060" cy="3327060"/>
          </a:xfrm>
          <a:prstGeom prst="rect">
            <a:avLst/>
          </a:prstGeom>
        </p:spPr>
      </p:pic>
      <p:sp>
        <p:nvSpPr>
          <p:cNvPr id="29" name="Rectangle 28">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277786"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7239012" y="2031101"/>
            <a:ext cx="4282984" cy="3511943"/>
          </a:xfrm>
        </p:spPr>
        <p:txBody>
          <a:bodyPr vert="horz" lIns="91440" tIns="45720" rIns="91440" bIns="45720" rtlCol="0" anchor="ctr">
            <a:normAutofit/>
          </a:bodyPr>
          <a:lstStyle/>
          <a:p>
            <a:endParaRPr lang="en-CA" sz="1800" b="1">
              <a:latin typeface="Century Gothic" panose="020B0502020202020204" pitchFamily="34" charset="0"/>
            </a:endParaRPr>
          </a:p>
          <a:p>
            <a:endParaRPr lang="en-CA" sz="1800" b="1">
              <a:latin typeface="Century Gothic" panose="020B0502020202020204" pitchFamily="34" charset="0"/>
            </a:endParaRPr>
          </a:p>
          <a:p>
            <a:pPr marL="0" indent="0">
              <a:buNone/>
            </a:pPr>
            <a:r>
              <a:rPr lang="en-CA" sz="1800" b="1">
                <a:latin typeface="Arial" panose="020B0604020202020204" pitchFamily="34" charset="0"/>
                <a:cs typeface="Arial" panose="020B0604020202020204" pitchFamily="34" charset="0"/>
              </a:rPr>
              <a:t>Collective Agreement</a:t>
            </a:r>
          </a:p>
          <a:p>
            <a:pPr marL="0" indent="0">
              <a:buNone/>
            </a:pPr>
            <a:r>
              <a:rPr lang="en-CA" sz="1800" b="1">
                <a:latin typeface="Arial" panose="020B0604020202020204" pitchFamily="34" charset="0"/>
                <a:cs typeface="Arial" panose="020B0604020202020204" pitchFamily="34" charset="0"/>
              </a:rPr>
              <a:t>May 1, 2022 – April 30, 2026</a:t>
            </a:r>
          </a:p>
        </p:txBody>
      </p:sp>
      <p:sp>
        <p:nvSpPr>
          <p:cNvPr id="31" name="Rectangle 30">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677179"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0" y="0"/>
            <a:ext cx="12192000" cy="612000"/>
          </a:xfrm>
          <a:prstGeom prst="rect">
            <a:avLst/>
          </a:prstGeom>
          <a:solidFill>
            <a:srgbClr val="6B0F1A"/>
          </a:solidFill>
        </p:spPr>
        <p:txBody>
          <a:bodyPr wrap="square" rtlCol="0">
            <a:spAutoFit/>
          </a:bodyPr>
          <a:lstStyle/>
          <a:p>
            <a:endParaRPr lang="en-US"/>
          </a:p>
        </p:txBody>
      </p:sp>
    </p:spTree>
    <p:extLst>
      <p:ext uri="{BB962C8B-B14F-4D97-AF65-F5344CB8AC3E}">
        <p14:creationId xmlns:p14="http://schemas.microsoft.com/office/powerpoint/2010/main" val="24386881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8" name="Rectangle 47">
            <a:extLst>
              <a:ext uri="{FF2B5EF4-FFF2-40B4-BE49-F238E27FC236}">
                <a16:creationId xmlns:a16="http://schemas.microsoft.com/office/drawing/2014/main" id="{9A724DBA-D2D9-471E-8ED7-2015DDD950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239014" y="525982"/>
            <a:ext cx="4282983" cy="1200361"/>
          </a:xfrm>
        </p:spPr>
        <p:txBody>
          <a:bodyPr anchor="b">
            <a:normAutofit/>
          </a:bodyPr>
          <a:lstStyle/>
          <a:p>
            <a:r>
              <a:rPr lang="en-US" sz="3300" b="1" dirty="0">
                <a:latin typeface="Arial" panose="020B0604020202020204" pitchFamily="34" charset="0"/>
                <a:cs typeface="Arial" panose="020B0604020202020204" pitchFamily="34" charset="0"/>
              </a:rPr>
              <a:t>Article 8 – Probationary Period</a:t>
            </a:r>
          </a:p>
        </p:txBody>
      </p:sp>
      <p:sp>
        <p:nvSpPr>
          <p:cNvPr id="50" name="Rectangle 49">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4641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0234"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43ABE71B-8388-E0AF-DE47-560F230994BE}"/>
              </a:ext>
            </a:extLst>
          </p:cNvPr>
          <p:cNvPicPr>
            <a:picLocks noChangeAspect="1"/>
          </p:cNvPicPr>
          <p:nvPr/>
        </p:nvPicPr>
        <p:blipFill>
          <a:blip r:embed="rId3"/>
          <a:stretch>
            <a:fillRect/>
          </a:stretch>
        </p:blipFill>
        <p:spPr>
          <a:xfrm>
            <a:off x="1726723" y="1649035"/>
            <a:ext cx="3327060" cy="3327060"/>
          </a:xfrm>
          <a:prstGeom prst="rect">
            <a:avLst/>
          </a:prstGeom>
        </p:spPr>
      </p:pic>
      <p:sp>
        <p:nvSpPr>
          <p:cNvPr id="54" name="Rectangle 53">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277786"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7239012" y="2031101"/>
            <a:ext cx="4282984" cy="3511943"/>
          </a:xfrm>
        </p:spPr>
        <p:txBody>
          <a:bodyPr vert="horz" lIns="91440" tIns="45720" rIns="91440" bIns="45720" rtlCol="0" anchor="ctr">
            <a:normAutofit/>
          </a:bodyPr>
          <a:lstStyle/>
          <a:p>
            <a:r>
              <a:rPr lang="en-CA" sz="1800">
                <a:latin typeface="Arial" panose="020B0604020202020204" pitchFamily="34" charset="0"/>
                <a:cs typeface="Arial" panose="020B0604020202020204" pitchFamily="34" charset="0"/>
              </a:rPr>
              <a:t>Probationary periods exist with every new position</a:t>
            </a:r>
          </a:p>
          <a:p>
            <a:r>
              <a:rPr lang="en-CA" sz="1800">
                <a:latin typeface="Arial" panose="020B0604020202020204" pitchFamily="34" charset="0"/>
                <a:cs typeface="Arial" panose="020B0604020202020204" pitchFamily="34" charset="0"/>
              </a:rPr>
              <a:t>The probationary period is six (6) months</a:t>
            </a:r>
          </a:p>
          <a:p>
            <a:r>
              <a:rPr lang="en-CA" sz="1800">
                <a:latin typeface="Arial" panose="020B0604020202020204" pitchFamily="34" charset="0"/>
                <a:cs typeface="Arial" panose="020B0604020202020204" pitchFamily="34" charset="0"/>
              </a:rPr>
              <a:t>Limited job protections during probation</a:t>
            </a:r>
          </a:p>
        </p:txBody>
      </p:sp>
      <p:sp>
        <p:nvSpPr>
          <p:cNvPr id="56" name="Rectangle 55">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677179"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0" y="0"/>
            <a:ext cx="12192000" cy="612000"/>
          </a:xfrm>
          <a:prstGeom prst="rect">
            <a:avLst/>
          </a:prstGeom>
          <a:solidFill>
            <a:srgbClr val="6B0F1A"/>
          </a:solidFill>
        </p:spPr>
        <p:txBody>
          <a:bodyPr wrap="square" rtlCol="0">
            <a:spAutoFit/>
          </a:bodyPr>
          <a:lstStyle/>
          <a:p>
            <a:endParaRPr lang="en-US"/>
          </a:p>
        </p:txBody>
      </p:sp>
    </p:spTree>
    <p:extLst>
      <p:ext uri="{BB962C8B-B14F-4D97-AF65-F5344CB8AC3E}">
        <p14:creationId xmlns:p14="http://schemas.microsoft.com/office/powerpoint/2010/main" val="8357907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FFB60E8C-7224-44A4-87A0-46A1711DD2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95528" y="596174"/>
            <a:ext cx="10141799" cy="1300554"/>
          </a:xfrm>
        </p:spPr>
        <p:txBody>
          <a:bodyPr anchor="b">
            <a:normAutofit/>
          </a:bodyPr>
          <a:lstStyle/>
          <a:p>
            <a:r>
              <a:rPr lang="en-US" b="1" dirty="0">
                <a:latin typeface="Arial" panose="020B0604020202020204" pitchFamily="34" charset="0"/>
                <a:cs typeface="Arial" panose="020B0604020202020204" pitchFamily="34" charset="0"/>
              </a:rPr>
              <a:t>Article 9 – Assignment and Assessment of Duties</a:t>
            </a:r>
          </a:p>
        </p:txBody>
      </p:sp>
      <p:sp>
        <p:nvSpPr>
          <p:cNvPr id="23" name="Rectangle 22">
            <a:extLst>
              <a:ext uri="{FF2B5EF4-FFF2-40B4-BE49-F238E27FC236}">
                <a16:creationId xmlns:a16="http://schemas.microsoft.com/office/drawing/2014/main" id="{5DA32751-37A2-45C0-BE94-63D375E270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B4373D3-9246-45EC-1CF1-41DCD5CC874F}"/>
              </a:ext>
            </a:extLst>
          </p:cNvPr>
          <p:cNvPicPr>
            <a:picLocks noChangeAspect="1"/>
          </p:cNvPicPr>
          <p:nvPr/>
        </p:nvPicPr>
        <p:blipFill>
          <a:blip r:embed="rId3"/>
          <a:stretch>
            <a:fillRect/>
          </a:stretch>
        </p:blipFill>
        <p:spPr>
          <a:xfrm>
            <a:off x="1688114" y="2859517"/>
            <a:ext cx="3044639" cy="3044639"/>
          </a:xfrm>
          <a:prstGeom prst="rect">
            <a:avLst/>
          </a:prstGeom>
        </p:spPr>
      </p:pic>
      <p:sp>
        <p:nvSpPr>
          <p:cNvPr id="3" name="Content Placeholder 2"/>
          <p:cNvSpPr>
            <a:spLocks noGrp="1"/>
          </p:cNvSpPr>
          <p:nvPr>
            <p:ph idx="1"/>
          </p:nvPr>
        </p:nvSpPr>
        <p:spPr>
          <a:xfrm>
            <a:off x="6406429" y="2599509"/>
            <a:ext cx="4530898" cy="3639450"/>
          </a:xfrm>
        </p:spPr>
        <p:txBody>
          <a:bodyPr vert="horz" lIns="91440" tIns="45720" rIns="91440" bIns="45720" rtlCol="0" anchor="ctr">
            <a:normAutofit/>
          </a:bodyPr>
          <a:lstStyle/>
          <a:p>
            <a:pPr lvl="1"/>
            <a:r>
              <a:rPr lang="en-US" sz="1700">
                <a:latin typeface="Arial" panose="020B0604020202020204" pitchFamily="34" charset="0"/>
                <a:cs typeface="Arial" panose="020B0604020202020204" pitchFamily="34" charset="0"/>
              </a:rPr>
              <a:t>Review of position Job Family/or Phase</a:t>
            </a:r>
          </a:p>
          <a:p>
            <a:pPr lvl="1"/>
            <a:r>
              <a:rPr lang="en-US" sz="1700">
                <a:latin typeface="Arial" panose="020B0604020202020204" pitchFamily="34" charset="0"/>
                <a:cs typeface="Arial" panose="020B0604020202020204" pitchFamily="34" charset="0"/>
              </a:rPr>
              <a:t>Appeal of Position Review Decisions</a:t>
            </a:r>
            <a:endParaRPr lang="en-CA" sz="1700">
              <a:latin typeface="Arial" panose="020B0604020202020204" pitchFamily="34" charset="0"/>
              <a:cs typeface="Arial" panose="020B0604020202020204" pitchFamily="34" charset="0"/>
            </a:endParaRPr>
          </a:p>
          <a:p>
            <a:pPr lvl="1"/>
            <a:r>
              <a:rPr lang="en-US" sz="1700">
                <a:latin typeface="Arial" panose="020B0604020202020204" pitchFamily="34" charset="0"/>
                <a:cs typeface="Arial" panose="020B0604020202020204" pitchFamily="34" charset="0"/>
              </a:rPr>
              <a:t>Adjustment to Salary Ranges and Salary</a:t>
            </a:r>
          </a:p>
          <a:p>
            <a:pPr lvl="1"/>
            <a:r>
              <a:rPr lang="en-US" sz="1700">
                <a:latin typeface="Arial" panose="020B0604020202020204" pitchFamily="34" charset="0"/>
                <a:cs typeface="Arial" panose="020B0604020202020204" pitchFamily="34" charset="0"/>
              </a:rPr>
              <a:t>Membership in Professional Associations</a:t>
            </a:r>
          </a:p>
          <a:p>
            <a:pPr lvl="1"/>
            <a:r>
              <a:rPr lang="en-US" sz="1700">
                <a:latin typeface="Arial" panose="020B0604020202020204" pitchFamily="34" charset="0"/>
                <a:cs typeface="Arial" panose="020B0604020202020204" pitchFamily="34" charset="0"/>
              </a:rPr>
              <a:t>Job Profile</a:t>
            </a:r>
          </a:p>
          <a:p>
            <a:pPr lvl="1"/>
            <a:r>
              <a:rPr lang="en-US" sz="1700">
                <a:latin typeface="Arial" panose="020B0604020202020204" pitchFamily="34" charset="0"/>
                <a:cs typeface="Arial" panose="020B0604020202020204" pitchFamily="34" charset="0"/>
              </a:rPr>
              <a:t>Work Hours Plan</a:t>
            </a:r>
          </a:p>
          <a:p>
            <a:pPr lvl="2"/>
            <a:r>
              <a:rPr lang="en-US" sz="1700">
                <a:latin typeface="Arial" panose="020B0604020202020204" pitchFamily="34" charset="0"/>
                <a:cs typeface="Arial" panose="020B0604020202020204" pitchFamily="34" charset="0"/>
              </a:rPr>
              <a:t>Standard Work Hours Plan</a:t>
            </a:r>
          </a:p>
          <a:p>
            <a:pPr lvl="2"/>
            <a:r>
              <a:rPr lang="en-US" sz="1700">
                <a:latin typeface="Arial" panose="020B0604020202020204" pitchFamily="34" charset="0"/>
                <a:cs typeface="Arial" panose="020B0604020202020204" pitchFamily="34" charset="0"/>
              </a:rPr>
              <a:t>Alternate Work Hours Plan</a:t>
            </a:r>
          </a:p>
          <a:p>
            <a:pPr lvl="1"/>
            <a:r>
              <a:rPr lang="en-US" sz="1700">
                <a:latin typeface="Arial" panose="020B0604020202020204" pitchFamily="34" charset="0"/>
                <a:cs typeface="Arial" panose="020B0604020202020204" pitchFamily="34" charset="0"/>
              </a:rPr>
              <a:t>Merit</a:t>
            </a:r>
          </a:p>
          <a:p>
            <a:endParaRPr lang="en-US" sz="1700">
              <a:latin typeface="Arial" panose="020B0604020202020204" pitchFamily="34" charset="0"/>
              <a:cs typeface="Arial" panose="020B0604020202020204" pitchFamily="34" charset="0"/>
            </a:endParaRPr>
          </a:p>
          <a:p>
            <a:pPr>
              <a:buFont typeface="Arial"/>
            </a:pPr>
            <a:endParaRPr lang="en-CA" sz="1700">
              <a:cs typeface="Calibri"/>
            </a:endParaRPr>
          </a:p>
        </p:txBody>
      </p:sp>
      <p:sp>
        <p:nvSpPr>
          <p:cNvPr id="27" name="Rectangle 26">
            <a:extLst>
              <a:ext uri="{FF2B5EF4-FFF2-40B4-BE49-F238E27FC236}">
                <a16:creationId xmlns:a16="http://schemas.microsoft.com/office/drawing/2014/main" id="{5A55FBCD-CD42-40F5-8A1B-3203F9CAEE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0" y="-117943"/>
            <a:ext cx="12192000" cy="612000"/>
          </a:xfrm>
          <a:prstGeom prst="rect">
            <a:avLst/>
          </a:prstGeom>
          <a:solidFill>
            <a:srgbClr val="6B0F1A"/>
          </a:solidFill>
        </p:spPr>
        <p:txBody>
          <a:bodyPr wrap="square" rtlCol="0">
            <a:spAutoFit/>
          </a:bodyPr>
          <a:lstStyle/>
          <a:p>
            <a:endParaRPr lang="en-US"/>
          </a:p>
        </p:txBody>
      </p:sp>
    </p:spTree>
    <p:extLst>
      <p:ext uri="{BB962C8B-B14F-4D97-AF65-F5344CB8AC3E}">
        <p14:creationId xmlns:p14="http://schemas.microsoft.com/office/powerpoint/2010/main" val="2965442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12371"/>
            <a:ext cx="11049000" cy="1325563"/>
          </a:xfrm>
        </p:spPr>
        <p:txBody>
          <a:bodyPr>
            <a:normAutofit/>
          </a:bodyPr>
          <a:lstStyle/>
          <a:p>
            <a:pPr algn="ctr"/>
            <a:r>
              <a:rPr lang="en-US" sz="3200" b="1" dirty="0">
                <a:latin typeface="Arial" panose="020B0604020202020204" pitchFamily="34" charset="0"/>
                <a:cs typeface="Arial" panose="020B0604020202020204" pitchFamily="34" charset="0"/>
              </a:rPr>
              <a:t>Salary Ranges and Salary – May 1, 2025 – April 30, 2026</a:t>
            </a:r>
          </a:p>
        </p:txBody>
      </p:sp>
      <p:graphicFrame>
        <p:nvGraphicFramePr>
          <p:cNvPr id="6" name="Content Placeholder 5">
            <a:extLst>
              <a:ext uri="{FF2B5EF4-FFF2-40B4-BE49-F238E27FC236}">
                <a16:creationId xmlns:a16="http://schemas.microsoft.com/office/drawing/2014/main" id="{C2C2C93F-3D5C-503F-C44B-C06E40EF312F}"/>
              </a:ext>
            </a:extLst>
          </p:cNvPr>
          <p:cNvGraphicFramePr>
            <a:graphicFrameLocks noGrp="1"/>
          </p:cNvGraphicFramePr>
          <p:nvPr>
            <p:ph idx="1"/>
            <p:extLst>
              <p:ext uri="{D42A27DB-BD31-4B8C-83A1-F6EECF244321}">
                <p14:modId xmlns:p14="http://schemas.microsoft.com/office/powerpoint/2010/main" val="1243288172"/>
              </p:ext>
            </p:extLst>
          </p:nvPr>
        </p:nvGraphicFramePr>
        <p:xfrm>
          <a:off x="533400" y="1451429"/>
          <a:ext cx="11143343" cy="4046207"/>
        </p:xfrm>
        <a:graphic>
          <a:graphicData uri="http://schemas.openxmlformats.org/drawingml/2006/table">
            <a:tbl>
              <a:tblPr>
                <a:tableStyleId>{616DA210-FB5B-4158-B5E0-FEB733F419BA}</a:tableStyleId>
              </a:tblPr>
              <a:tblGrid>
                <a:gridCol w="2114414">
                  <a:extLst>
                    <a:ext uri="{9D8B030D-6E8A-4147-A177-3AD203B41FA5}">
                      <a16:colId xmlns:a16="http://schemas.microsoft.com/office/drawing/2014/main" val="3984942094"/>
                    </a:ext>
                  </a:extLst>
                </a:gridCol>
                <a:gridCol w="848172">
                  <a:extLst>
                    <a:ext uri="{9D8B030D-6E8A-4147-A177-3AD203B41FA5}">
                      <a16:colId xmlns:a16="http://schemas.microsoft.com/office/drawing/2014/main" val="649666916"/>
                    </a:ext>
                  </a:extLst>
                </a:gridCol>
                <a:gridCol w="848172">
                  <a:extLst>
                    <a:ext uri="{9D8B030D-6E8A-4147-A177-3AD203B41FA5}">
                      <a16:colId xmlns:a16="http://schemas.microsoft.com/office/drawing/2014/main" val="1112645375"/>
                    </a:ext>
                  </a:extLst>
                </a:gridCol>
                <a:gridCol w="959802">
                  <a:extLst>
                    <a:ext uri="{9D8B030D-6E8A-4147-A177-3AD203B41FA5}">
                      <a16:colId xmlns:a16="http://schemas.microsoft.com/office/drawing/2014/main" val="1455762138"/>
                    </a:ext>
                  </a:extLst>
                </a:gridCol>
                <a:gridCol w="1287033">
                  <a:extLst>
                    <a:ext uri="{9D8B030D-6E8A-4147-A177-3AD203B41FA5}">
                      <a16:colId xmlns:a16="http://schemas.microsoft.com/office/drawing/2014/main" val="1260216555"/>
                    </a:ext>
                  </a:extLst>
                </a:gridCol>
                <a:gridCol w="1287033">
                  <a:extLst>
                    <a:ext uri="{9D8B030D-6E8A-4147-A177-3AD203B41FA5}">
                      <a16:colId xmlns:a16="http://schemas.microsoft.com/office/drawing/2014/main" val="1169465728"/>
                    </a:ext>
                  </a:extLst>
                </a:gridCol>
                <a:gridCol w="1266239">
                  <a:extLst>
                    <a:ext uri="{9D8B030D-6E8A-4147-A177-3AD203B41FA5}">
                      <a16:colId xmlns:a16="http://schemas.microsoft.com/office/drawing/2014/main" val="2310440130"/>
                    </a:ext>
                  </a:extLst>
                </a:gridCol>
                <a:gridCol w="1266239">
                  <a:extLst>
                    <a:ext uri="{9D8B030D-6E8A-4147-A177-3AD203B41FA5}">
                      <a16:colId xmlns:a16="http://schemas.microsoft.com/office/drawing/2014/main" val="4021424701"/>
                    </a:ext>
                  </a:extLst>
                </a:gridCol>
                <a:gridCol w="1266239">
                  <a:extLst>
                    <a:ext uri="{9D8B030D-6E8A-4147-A177-3AD203B41FA5}">
                      <a16:colId xmlns:a16="http://schemas.microsoft.com/office/drawing/2014/main" val="3634390786"/>
                    </a:ext>
                  </a:extLst>
                </a:gridCol>
              </a:tblGrid>
              <a:tr h="1007763">
                <a:tc>
                  <a:txBody>
                    <a:bodyPr/>
                    <a:lstStyle/>
                    <a:p>
                      <a:pPr marL="449263" indent="0" algn="l" eaLnBrk="0" hangingPunct="0">
                        <a:lnSpc>
                          <a:spcPct val="107000"/>
                        </a:lnSpc>
                        <a:spcBef>
                          <a:spcPts val="225"/>
                        </a:spcBef>
                        <a:spcAft>
                          <a:spcPts val="800"/>
                        </a:spcAft>
                      </a:pPr>
                      <a:r>
                        <a:rPr lang="en-CA" sz="1600" kern="0" dirty="0">
                          <a:effectLst/>
                        </a:rPr>
                        <a:t> Job Family</a:t>
                      </a:r>
                      <a:endParaRPr lang="en-CA" sz="1600" kern="100" dirty="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tc>
                  <a:txBody>
                    <a:bodyPr/>
                    <a:lstStyle/>
                    <a:p>
                      <a:pPr eaLnBrk="0" hangingPunct="0">
                        <a:lnSpc>
                          <a:spcPct val="107000"/>
                        </a:lnSpc>
                        <a:spcBef>
                          <a:spcPts val="225"/>
                        </a:spcBef>
                        <a:spcAft>
                          <a:spcPts val="800"/>
                        </a:spcAft>
                      </a:pPr>
                      <a:r>
                        <a:rPr lang="en-CA" sz="1600" kern="0" dirty="0">
                          <a:effectLst/>
                        </a:rPr>
                        <a:t> </a:t>
                      </a:r>
                      <a:endParaRPr lang="en-CA" sz="1600" kern="100" dirty="0">
                        <a:effectLst/>
                      </a:endParaRPr>
                    </a:p>
                    <a:p>
                      <a:pPr marL="11430" algn="ctr" eaLnBrk="0" hangingPunct="0">
                        <a:lnSpc>
                          <a:spcPct val="107000"/>
                        </a:lnSpc>
                        <a:spcBef>
                          <a:spcPts val="5"/>
                        </a:spcBef>
                        <a:spcAft>
                          <a:spcPts val="800"/>
                        </a:spcAft>
                      </a:pPr>
                      <a:r>
                        <a:rPr lang="en-CA" sz="1600" kern="0" spc="-10" dirty="0">
                          <a:effectLst/>
                        </a:rPr>
                        <a:t>Phase</a:t>
                      </a:r>
                      <a:endParaRPr lang="en-CA" sz="1600" kern="100" dirty="0">
                        <a:effectLst/>
                        <a:latin typeface="Arial" panose="020B0604020202020204" pitchFamily="34" charset="0"/>
                        <a:ea typeface="Calibri" panose="020F0502020204030204" pitchFamily="34" charset="0"/>
                        <a:cs typeface="Arial" panose="020B0604020202020204" pitchFamily="34" charset="0"/>
                      </a:endParaRPr>
                    </a:p>
                  </a:txBody>
                  <a:tcPr marL="0" marR="0" marT="0" marB="0"/>
                </a:tc>
                <a:tc gridSpan="3">
                  <a:txBody>
                    <a:bodyPr/>
                    <a:lstStyle/>
                    <a:p>
                      <a:pPr eaLnBrk="0" hangingPunct="0">
                        <a:lnSpc>
                          <a:spcPct val="107000"/>
                        </a:lnSpc>
                        <a:spcBef>
                          <a:spcPts val="225"/>
                        </a:spcBef>
                        <a:spcAft>
                          <a:spcPts val="800"/>
                        </a:spcAft>
                      </a:pPr>
                      <a:r>
                        <a:rPr lang="en-CA" sz="1600" kern="0" dirty="0">
                          <a:effectLst/>
                        </a:rPr>
                        <a:t> </a:t>
                      </a:r>
                      <a:endParaRPr lang="en-CA" sz="1600" kern="100" dirty="0">
                        <a:effectLst/>
                      </a:endParaRPr>
                    </a:p>
                    <a:p>
                      <a:pPr marL="100965" eaLnBrk="0" hangingPunct="0">
                        <a:lnSpc>
                          <a:spcPct val="107000"/>
                        </a:lnSpc>
                        <a:spcBef>
                          <a:spcPts val="5"/>
                        </a:spcBef>
                        <a:spcAft>
                          <a:spcPts val="800"/>
                        </a:spcAft>
                      </a:pPr>
                      <a:r>
                        <a:rPr lang="en-CA" sz="1600" kern="0" dirty="0">
                          <a:effectLst/>
                        </a:rPr>
                        <a:t>Phase Salary Range</a:t>
                      </a:r>
                      <a:endParaRPr lang="en-CA" sz="1600" kern="100" dirty="0">
                        <a:effectLst/>
                        <a:latin typeface="Arial" panose="020B0604020202020204" pitchFamily="34" charset="0"/>
                        <a:ea typeface="Calibri" panose="020F0502020204030204" pitchFamily="34" charset="0"/>
                        <a:cs typeface="Arial" panose="020B0604020202020204" pitchFamily="34" charset="0"/>
                      </a:endParaRPr>
                    </a:p>
                  </a:txBody>
                  <a:tcPr marL="0" marR="0" marT="0" marB="0"/>
                </a:tc>
                <a:tc hMerge="1">
                  <a:txBody>
                    <a:bodyPr/>
                    <a:lstStyle/>
                    <a:p>
                      <a:endParaRPr lang="en-CA"/>
                    </a:p>
                  </a:txBody>
                  <a:tcPr/>
                </a:tc>
                <a:tc hMerge="1">
                  <a:txBody>
                    <a:bodyPr/>
                    <a:lstStyle/>
                    <a:p>
                      <a:endParaRPr lang="en-CA"/>
                    </a:p>
                  </a:txBody>
                  <a:tcPr/>
                </a:tc>
                <a:tc>
                  <a:txBody>
                    <a:bodyPr/>
                    <a:lstStyle/>
                    <a:p>
                      <a:pPr marL="94615" marR="77470" indent="-25400" eaLnBrk="0" hangingPunct="0">
                        <a:lnSpc>
                          <a:spcPct val="107000"/>
                        </a:lnSpc>
                        <a:spcBef>
                          <a:spcPts val="770"/>
                        </a:spcBef>
                        <a:spcAft>
                          <a:spcPts val="800"/>
                        </a:spcAft>
                      </a:pPr>
                      <a:r>
                        <a:rPr lang="en-CA" sz="1600" kern="0" dirty="0">
                          <a:effectLst/>
                        </a:rPr>
                        <a:t>1</a:t>
                      </a:r>
                      <a:r>
                        <a:rPr lang="en-CA" sz="1600" kern="0" baseline="30000" dirty="0">
                          <a:effectLst/>
                        </a:rPr>
                        <a:t>st</a:t>
                      </a:r>
                      <a:r>
                        <a:rPr lang="en-CA" sz="1600" kern="0" spc="-60" dirty="0">
                          <a:effectLst/>
                        </a:rPr>
                        <a:t> </a:t>
                      </a:r>
                      <a:r>
                        <a:rPr lang="en-CA" sz="1600" kern="0" dirty="0">
                          <a:effectLst/>
                        </a:rPr>
                        <a:t>Quartile </a:t>
                      </a:r>
                      <a:r>
                        <a:rPr lang="en-CA" sz="1600" kern="0" spc="-10" dirty="0">
                          <a:effectLst/>
                        </a:rPr>
                        <a:t>Maximum</a:t>
                      </a:r>
                      <a:endParaRPr lang="en-CA" sz="1600" kern="100" dirty="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tc>
                  <a:txBody>
                    <a:bodyPr/>
                    <a:lstStyle/>
                    <a:p>
                      <a:pPr marL="86360" marR="92075" algn="ctr" eaLnBrk="0" hangingPunct="0">
                        <a:lnSpc>
                          <a:spcPct val="107000"/>
                        </a:lnSpc>
                        <a:spcBef>
                          <a:spcPts val="145"/>
                        </a:spcBef>
                        <a:spcAft>
                          <a:spcPts val="800"/>
                        </a:spcAft>
                      </a:pPr>
                      <a:r>
                        <a:rPr lang="en-CA" sz="1600" kern="0" spc="-20" dirty="0">
                          <a:effectLst/>
                        </a:rPr>
                        <a:t>2nd</a:t>
                      </a:r>
                      <a:r>
                        <a:rPr lang="en-CA" sz="1600" kern="0" spc="200" dirty="0">
                          <a:effectLst/>
                        </a:rPr>
                        <a:t> </a:t>
                      </a:r>
                      <a:r>
                        <a:rPr lang="en-CA" sz="1600" kern="0" spc="-10" dirty="0">
                          <a:effectLst/>
                        </a:rPr>
                        <a:t>Quartile Maximum</a:t>
                      </a:r>
                      <a:endParaRPr lang="en-CA" sz="1600" kern="100" dirty="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tc>
                  <a:txBody>
                    <a:bodyPr/>
                    <a:lstStyle/>
                    <a:p>
                      <a:pPr marL="100330" marR="93980" algn="ctr" eaLnBrk="0" hangingPunct="0">
                        <a:lnSpc>
                          <a:spcPct val="107000"/>
                        </a:lnSpc>
                        <a:spcBef>
                          <a:spcPts val="145"/>
                        </a:spcBef>
                        <a:spcAft>
                          <a:spcPts val="800"/>
                        </a:spcAft>
                      </a:pPr>
                      <a:r>
                        <a:rPr lang="en-CA" sz="1600" kern="0" spc="-20" dirty="0">
                          <a:effectLst/>
                        </a:rPr>
                        <a:t>3rd</a:t>
                      </a:r>
                      <a:r>
                        <a:rPr lang="en-CA" sz="1600" kern="0" spc="200" dirty="0">
                          <a:effectLst/>
                        </a:rPr>
                        <a:t> </a:t>
                      </a:r>
                      <a:r>
                        <a:rPr lang="en-CA" sz="1600" kern="0" spc="-10" dirty="0">
                          <a:effectLst/>
                        </a:rPr>
                        <a:t>Quartile Maximum</a:t>
                      </a:r>
                      <a:endParaRPr lang="en-CA" sz="1600" kern="100" dirty="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tc>
                  <a:txBody>
                    <a:bodyPr/>
                    <a:lstStyle/>
                    <a:p>
                      <a:pPr marL="99695" marR="88265" indent="-635" algn="ctr" eaLnBrk="0" hangingPunct="0">
                        <a:lnSpc>
                          <a:spcPct val="107000"/>
                        </a:lnSpc>
                        <a:spcBef>
                          <a:spcPts val="160"/>
                        </a:spcBef>
                        <a:spcAft>
                          <a:spcPts val="800"/>
                        </a:spcAft>
                      </a:pPr>
                      <a:r>
                        <a:rPr lang="en-CA" sz="1600" kern="0" spc="-20" dirty="0">
                          <a:effectLst/>
                        </a:rPr>
                        <a:t>4th </a:t>
                      </a:r>
                      <a:r>
                        <a:rPr lang="en-CA" sz="1600" kern="0" spc="-10" dirty="0">
                          <a:effectLst/>
                        </a:rPr>
                        <a:t>Quartile Maximum</a:t>
                      </a:r>
                      <a:endParaRPr lang="en-CA" sz="1600" kern="100" dirty="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extLst>
                  <a:ext uri="{0D108BD9-81ED-4DB2-BD59-A6C34878D82A}">
                    <a16:rowId xmlns:a16="http://schemas.microsoft.com/office/drawing/2014/main" val="2356719172"/>
                  </a:ext>
                </a:extLst>
              </a:tr>
              <a:tr h="348549">
                <a:tc rowSpan="2">
                  <a:txBody>
                    <a:bodyPr/>
                    <a:lstStyle/>
                    <a:p>
                      <a:pPr marL="491490" algn="l" eaLnBrk="0" hangingPunct="0">
                        <a:lnSpc>
                          <a:spcPct val="107000"/>
                        </a:lnSpc>
                        <a:spcBef>
                          <a:spcPts val="750"/>
                        </a:spcBef>
                        <a:spcAft>
                          <a:spcPts val="800"/>
                        </a:spcAft>
                      </a:pPr>
                      <a:r>
                        <a:rPr lang="en-CA" sz="1600" kern="0" spc="-10">
                          <a:effectLst/>
                        </a:rPr>
                        <a:t>Instructional</a:t>
                      </a:r>
                      <a:endParaRPr lang="en-CA" sz="1600" kern="10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tc>
                  <a:txBody>
                    <a:bodyPr/>
                    <a:lstStyle/>
                    <a:p>
                      <a:pPr marL="11430" marR="635" algn="ctr" eaLnBrk="0" hangingPunct="0">
                        <a:lnSpc>
                          <a:spcPct val="107000"/>
                        </a:lnSpc>
                        <a:spcBef>
                          <a:spcPts val="20"/>
                        </a:spcBef>
                        <a:spcAft>
                          <a:spcPts val="800"/>
                        </a:spcAft>
                      </a:pPr>
                      <a:r>
                        <a:rPr lang="en-CA" sz="1600" kern="0" spc="-50" dirty="0">
                          <a:effectLst/>
                        </a:rPr>
                        <a:t>1</a:t>
                      </a:r>
                    </a:p>
                  </a:txBody>
                  <a:tcPr marL="0" marR="0" marT="0" marB="0" anchor="ctr"/>
                </a:tc>
                <a:tc>
                  <a:txBody>
                    <a:bodyPr/>
                    <a:lstStyle/>
                    <a:p>
                      <a:pPr marL="2540" algn="ctr" eaLnBrk="0" hangingPunct="0">
                        <a:lnSpc>
                          <a:spcPct val="107000"/>
                        </a:lnSpc>
                        <a:spcBef>
                          <a:spcPts val="20"/>
                        </a:spcBef>
                        <a:spcAft>
                          <a:spcPts val="800"/>
                        </a:spcAft>
                      </a:pPr>
                      <a:r>
                        <a:rPr lang="en-CA" sz="1600" kern="0" spc="-10" dirty="0">
                          <a:effectLst/>
                        </a:rPr>
                        <a:t>53,091</a:t>
                      </a:r>
                      <a:endParaRPr lang="en-CA" sz="1600" kern="100" dirty="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tc>
                  <a:txBody>
                    <a:bodyPr/>
                    <a:lstStyle/>
                    <a:p>
                      <a:pPr marL="8255" algn="ctr" eaLnBrk="0" hangingPunct="0">
                        <a:lnSpc>
                          <a:spcPct val="107000"/>
                        </a:lnSpc>
                        <a:spcBef>
                          <a:spcPts val="20"/>
                        </a:spcBef>
                        <a:spcAft>
                          <a:spcPts val="800"/>
                        </a:spcAft>
                      </a:pPr>
                      <a:r>
                        <a:rPr lang="en-CA" sz="1600" kern="0" spc="-50" dirty="0">
                          <a:effectLst/>
                        </a:rPr>
                        <a:t>-</a:t>
                      </a:r>
                      <a:endParaRPr lang="en-CA" sz="1600" kern="100" dirty="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tc>
                  <a:txBody>
                    <a:bodyPr/>
                    <a:lstStyle/>
                    <a:p>
                      <a:pPr marL="14605" marR="635" algn="ctr" eaLnBrk="0" hangingPunct="0">
                        <a:lnSpc>
                          <a:spcPct val="107000"/>
                        </a:lnSpc>
                        <a:spcBef>
                          <a:spcPts val="20"/>
                        </a:spcBef>
                        <a:spcAft>
                          <a:spcPts val="800"/>
                        </a:spcAft>
                      </a:pPr>
                      <a:r>
                        <a:rPr lang="en-CA" sz="1600" kern="0" spc="-10" dirty="0">
                          <a:effectLst/>
                        </a:rPr>
                        <a:t>82,954</a:t>
                      </a:r>
                      <a:endParaRPr lang="en-CA" sz="1600" kern="100" dirty="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tc>
                  <a:txBody>
                    <a:bodyPr/>
                    <a:lstStyle/>
                    <a:p>
                      <a:pPr marR="10160" algn="ctr" eaLnBrk="0" hangingPunct="0">
                        <a:lnSpc>
                          <a:spcPct val="107000"/>
                        </a:lnSpc>
                        <a:spcBef>
                          <a:spcPts val="20"/>
                        </a:spcBef>
                        <a:spcAft>
                          <a:spcPts val="800"/>
                        </a:spcAft>
                      </a:pPr>
                      <a:r>
                        <a:rPr lang="en-CA" sz="1600" kern="0" spc="-10" dirty="0">
                          <a:effectLst/>
                        </a:rPr>
                        <a:t>60,556</a:t>
                      </a:r>
                      <a:endParaRPr lang="en-CA" sz="1600" kern="100" dirty="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tc>
                  <a:txBody>
                    <a:bodyPr/>
                    <a:lstStyle/>
                    <a:p>
                      <a:pPr marR="4445" algn="ctr" eaLnBrk="0" hangingPunct="0">
                        <a:lnSpc>
                          <a:spcPct val="107000"/>
                        </a:lnSpc>
                        <a:spcBef>
                          <a:spcPts val="20"/>
                        </a:spcBef>
                        <a:spcAft>
                          <a:spcPts val="800"/>
                        </a:spcAft>
                      </a:pPr>
                      <a:r>
                        <a:rPr lang="en-CA" sz="1600" kern="0" spc="-10">
                          <a:effectLst/>
                        </a:rPr>
                        <a:t>68,022</a:t>
                      </a:r>
                      <a:endParaRPr lang="en-CA" sz="1600" kern="10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tc>
                  <a:txBody>
                    <a:bodyPr/>
                    <a:lstStyle/>
                    <a:p>
                      <a:pPr marL="5715" algn="ctr" eaLnBrk="0" hangingPunct="0">
                        <a:lnSpc>
                          <a:spcPct val="107000"/>
                        </a:lnSpc>
                        <a:spcBef>
                          <a:spcPts val="20"/>
                        </a:spcBef>
                        <a:spcAft>
                          <a:spcPts val="800"/>
                        </a:spcAft>
                      </a:pPr>
                      <a:r>
                        <a:rPr lang="en-CA" sz="1600" kern="0" spc="-10">
                          <a:effectLst/>
                        </a:rPr>
                        <a:t>75,488</a:t>
                      </a:r>
                      <a:endParaRPr lang="en-CA" sz="1600" kern="10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tc>
                  <a:txBody>
                    <a:bodyPr/>
                    <a:lstStyle/>
                    <a:p>
                      <a:pPr marL="10160" algn="ctr" eaLnBrk="0" hangingPunct="0">
                        <a:lnSpc>
                          <a:spcPct val="107000"/>
                        </a:lnSpc>
                        <a:spcBef>
                          <a:spcPts val="20"/>
                        </a:spcBef>
                        <a:spcAft>
                          <a:spcPts val="800"/>
                        </a:spcAft>
                      </a:pPr>
                      <a:r>
                        <a:rPr lang="en-CA" sz="1600" kern="0" spc="-10">
                          <a:effectLst/>
                        </a:rPr>
                        <a:t>82,954</a:t>
                      </a:r>
                      <a:endParaRPr lang="en-CA" sz="1600" kern="10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extLst>
                  <a:ext uri="{0D108BD9-81ED-4DB2-BD59-A6C34878D82A}">
                    <a16:rowId xmlns:a16="http://schemas.microsoft.com/office/drawing/2014/main" val="734328035"/>
                  </a:ext>
                </a:extLst>
              </a:tr>
              <a:tr h="313190">
                <a:tc vMerge="1">
                  <a:txBody>
                    <a:bodyPr/>
                    <a:lstStyle/>
                    <a:p>
                      <a:endParaRPr lang="en-CA"/>
                    </a:p>
                  </a:txBody>
                  <a:tcPr/>
                </a:tc>
                <a:tc>
                  <a:txBody>
                    <a:bodyPr/>
                    <a:lstStyle/>
                    <a:p>
                      <a:pPr marL="11430" marR="635" algn="ctr" eaLnBrk="0" hangingPunct="0">
                        <a:lnSpc>
                          <a:spcPts val="1145"/>
                        </a:lnSpc>
                        <a:spcAft>
                          <a:spcPts val="800"/>
                        </a:spcAft>
                      </a:pPr>
                      <a:r>
                        <a:rPr lang="en-CA" sz="1600" kern="0" spc="-50" dirty="0">
                          <a:effectLst/>
                        </a:rPr>
                        <a:t>2</a:t>
                      </a:r>
                      <a:endParaRPr lang="en-CA" sz="1600" kern="100" dirty="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tc>
                  <a:txBody>
                    <a:bodyPr/>
                    <a:lstStyle/>
                    <a:p>
                      <a:pPr marL="2540" algn="ctr" eaLnBrk="0" hangingPunct="0">
                        <a:lnSpc>
                          <a:spcPts val="1145"/>
                        </a:lnSpc>
                        <a:spcAft>
                          <a:spcPts val="800"/>
                        </a:spcAft>
                      </a:pPr>
                      <a:r>
                        <a:rPr lang="en-CA" sz="1600" kern="0" spc="-10">
                          <a:effectLst/>
                        </a:rPr>
                        <a:t>69,035</a:t>
                      </a:r>
                      <a:endParaRPr lang="en-CA" sz="1600" kern="10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tc>
                  <a:txBody>
                    <a:bodyPr/>
                    <a:lstStyle/>
                    <a:p>
                      <a:pPr marL="8255" algn="ctr" eaLnBrk="0" hangingPunct="0">
                        <a:lnSpc>
                          <a:spcPts val="1145"/>
                        </a:lnSpc>
                        <a:spcAft>
                          <a:spcPts val="800"/>
                        </a:spcAft>
                      </a:pPr>
                      <a:r>
                        <a:rPr lang="en-CA" sz="1600" kern="0" spc="-50">
                          <a:effectLst/>
                        </a:rPr>
                        <a:t>-</a:t>
                      </a:r>
                      <a:endParaRPr lang="en-CA" sz="1600" kern="10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tc>
                  <a:txBody>
                    <a:bodyPr/>
                    <a:lstStyle/>
                    <a:p>
                      <a:pPr marL="14605" algn="ctr" eaLnBrk="0" hangingPunct="0">
                        <a:lnSpc>
                          <a:spcPts val="1145"/>
                        </a:lnSpc>
                        <a:spcAft>
                          <a:spcPts val="800"/>
                        </a:spcAft>
                      </a:pPr>
                      <a:r>
                        <a:rPr lang="en-CA" sz="1600" kern="0" spc="-10">
                          <a:effectLst/>
                        </a:rPr>
                        <a:t>107,868</a:t>
                      </a:r>
                      <a:endParaRPr lang="en-CA" sz="1600" kern="10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tc>
                  <a:txBody>
                    <a:bodyPr/>
                    <a:lstStyle/>
                    <a:p>
                      <a:pPr marR="10160" algn="ctr" eaLnBrk="0" hangingPunct="0">
                        <a:lnSpc>
                          <a:spcPts val="1145"/>
                        </a:lnSpc>
                        <a:spcAft>
                          <a:spcPts val="800"/>
                        </a:spcAft>
                      </a:pPr>
                      <a:r>
                        <a:rPr lang="en-CA" sz="1600" kern="0" spc="-10">
                          <a:effectLst/>
                        </a:rPr>
                        <a:t>78,744</a:t>
                      </a:r>
                      <a:endParaRPr lang="en-CA" sz="1600" kern="10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tc>
                  <a:txBody>
                    <a:bodyPr/>
                    <a:lstStyle/>
                    <a:p>
                      <a:pPr marR="4445" algn="ctr" eaLnBrk="0" hangingPunct="0">
                        <a:lnSpc>
                          <a:spcPts val="1145"/>
                        </a:lnSpc>
                        <a:spcAft>
                          <a:spcPts val="800"/>
                        </a:spcAft>
                      </a:pPr>
                      <a:r>
                        <a:rPr lang="en-CA" sz="1600" kern="0" spc="-10">
                          <a:effectLst/>
                        </a:rPr>
                        <a:t>88,452</a:t>
                      </a:r>
                      <a:endParaRPr lang="en-CA" sz="1600" kern="10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tc>
                  <a:txBody>
                    <a:bodyPr/>
                    <a:lstStyle/>
                    <a:p>
                      <a:pPr marL="5715" algn="ctr" eaLnBrk="0" hangingPunct="0">
                        <a:lnSpc>
                          <a:spcPts val="1145"/>
                        </a:lnSpc>
                        <a:spcAft>
                          <a:spcPts val="800"/>
                        </a:spcAft>
                      </a:pPr>
                      <a:r>
                        <a:rPr lang="en-CA" sz="1600" kern="0" spc="-10">
                          <a:effectLst/>
                        </a:rPr>
                        <a:t>98,161</a:t>
                      </a:r>
                      <a:endParaRPr lang="en-CA" sz="1600" kern="10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tc>
                  <a:txBody>
                    <a:bodyPr/>
                    <a:lstStyle/>
                    <a:p>
                      <a:pPr marL="10160" algn="ctr" eaLnBrk="0" hangingPunct="0">
                        <a:lnSpc>
                          <a:spcPts val="1145"/>
                        </a:lnSpc>
                        <a:spcAft>
                          <a:spcPts val="800"/>
                        </a:spcAft>
                      </a:pPr>
                      <a:r>
                        <a:rPr lang="en-CA" sz="1600" kern="0" spc="-10">
                          <a:effectLst/>
                        </a:rPr>
                        <a:t>107,868</a:t>
                      </a:r>
                      <a:endParaRPr lang="en-CA" sz="1600" kern="10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extLst>
                  <a:ext uri="{0D108BD9-81ED-4DB2-BD59-A6C34878D82A}">
                    <a16:rowId xmlns:a16="http://schemas.microsoft.com/office/drawing/2014/main" val="431066251"/>
                  </a:ext>
                </a:extLst>
              </a:tr>
              <a:tr h="641534">
                <a:tc rowSpan="3">
                  <a:txBody>
                    <a:bodyPr/>
                    <a:lstStyle/>
                    <a:p>
                      <a:pPr marL="555625" indent="-29845" algn="l" eaLnBrk="0" hangingPunct="0">
                        <a:lnSpc>
                          <a:spcPct val="107000"/>
                        </a:lnSpc>
                        <a:spcAft>
                          <a:spcPts val="800"/>
                        </a:spcAft>
                      </a:pPr>
                      <a:r>
                        <a:rPr lang="en-CA" sz="1400" kern="0" spc="-10" dirty="0">
                          <a:effectLst/>
                        </a:rPr>
                        <a:t>Information Technology,</a:t>
                      </a:r>
                      <a:endParaRPr lang="en-CA" sz="1200" kern="0" spc="-10" dirty="0">
                        <a:effectLst/>
                      </a:endParaRPr>
                    </a:p>
                    <a:p>
                      <a:pPr marL="536575" marR="55880" indent="0" algn="l" eaLnBrk="0" hangingPunct="0">
                        <a:lnSpc>
                          <a:spcPts val="1145"/>
                        </a:lnSpc>
                        <a:spcAft>
                          <a:spcPts val="800"/>
                        </a:spcAft>
                      </a:pPr>
                      <a:r>
                        <a:rPr lang="en-CA" sz="1400" kern="0" spc="-10">
                          <a:effectLst/>
                        </a:rPr>
                        <a:t>Managerial, </a:t>
                      </a:r>
                      <a:endParaRPr lang="en-CA" sz="1400" kern="0" spc="-10" dirty="0">
                        <a:effectLst/>
                      </a:endParaRPr>
                    </a:p>
                    <a:p>
                      <a:pPr marL="536575" marR="55880" indent="0" algn="l" eaLnBrk="0" hangingPunct="0">
                        <a:lnSpc>
                          <a:spcPts val="1140"/>
                        </a:lnSpc>
                        <a:spcAft>
                          <a:spcPts val="800"/>
                        </a:spcAft>
                      </a:pPr>
                      <a:r>
                        <a:rPr lang="en-CA" sz="1400" kern="0" dirty="0">
                          <a:effectLst/>
                        </a:rPr>
                        <a:t>Specialist /</a:t>
                      </a:r>
                      <a:endParaRPr lang="en-CA" sz="1400" kern="100" dirty="0">
                        <a:effectLst/>
                      </a:endParaRPr>
                    </a:p>
                    <a:p>
                      <a:pPr marL="536575" marR="55245" indent="0" algn="l" eaLnBrk="0" hangingPunct="0">
                        <a:lnSpc>
                          <a:spcPts val="1125"/>
                        </a:lnSpc>
                        <a:spcAft>
                          <a:spcPts val="800"/>
                        </a:spcAft>
                      </a:pPr>
                      <a:r>
                        <a:rPr lang="en-CA" sz="1400" kern="0" spc="-10" dirty="0">
                          <a:effectLst/>
                        </a:rPr>
                        <a:t>Professional</a:t>
                      </a:r>
                      <a:endParaRPr lang="en-CA" sz="1400" kern="100" dirty="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tc>
                  <a:txBody>
                    <a:bodyPr/>
                    <a:lstStyle/>
                    <a:p>
                      <a:pPr marL="11430" marR="635" algn="ctr" eaLnBrk="0" hangingPunct="0">
                        <a:lnSpc>
                          <a:spcPct val="107000"/>
                        </a:lnSpc>
                        <a:spcBef>
                          <a:spcPts val="605"/>
                        </a:spcBef>
                        <a:spcAft>
                          <a:spcPts val="800"/>
                        </a:spcAft>
                      </a:pPr>
                      <a:r>
                        <a:rPr lang="en-CA" sz="1600" kern="0" spc="-50" dirty="0">
                          <a:effectLst/>
                        </a:rPr>
                        <a:t>1</a:t>
                      </a:r>
                      <a:endParaRPr lang="en-CA" sz="1600" kern="100" dirty="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tc>
                  <a:txBody>
                    <a:bodyPr/>
                    <a:lstStyle/>
                    <a:p>
                      <a:pPr marL="2540" algn="ctr" eaLnBrk="0" hangingPunct="0">
                        <a:lnSpc>
                          <a:spcPct val="107000"/>
                        </a:lnSpc>
                        <a:spcBef>
                          <a:spcPts val="605"/>
                        </a:spcBef>
                        <a:spcAft>
                          <a:spcPts val="800"/>
                        </a:spcAft>
                      </a:pPr>
                      <a:r>
                        <a:rPr lang="en-CA" sz="1600" kern="0" spc="-10">
                          <a:effectLst/>
                        </a:rPr>
                        <a:t>53,091</a:t>
                      </a:r>
                      <a:endParaRPr lang="en-CA" sz="1600" kern="10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tc>
                  <a:txBody>
                    <a:bodyPr/>
                    <a:lstStyle/>
                    <a:p>
                      <a:pPr marL="8255" algn="ctr" eaLnBrk="0" hangingPunct="0">
                        <a:lnSpc>
                          <a:spcPct val="107000"/>
                        </a:lnSpc>
                        <a:spcBef>
                          <a:spcPts val="605"/>
                        </a:spcBef>
                        <a:spcAft>
                          <a:spcPts val="800"/>
                        </a:spcAft>
                      </a:pPr>
                      <a:r>
                        <a:rPr lang="en-CA" sz="1600" kern="0" spc="-50">
                          <a:effectLst/>
                        </a:rPr>
                        <a:t>-</a:t>
                      </a:r>
                      <a:endParaRPr lang="en-CA" sz="1600" kern="10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tc>
                  <a:txBody>
                    <a:bodyPr/>
                    <a:lstStyle/>
                    <a:p>
                      <a:pPr marL="14605" marR="635" algn="ctr" eaLnBrk="0" hangingPunct="0">
                        <a:lnSpc>
                          <a:spcPct val="107000"/>
                        </a:lnSpc>
                        <a:spcBef>
                          <a:spcPts val="605"/>
                        </a:spcBef>
                        <a:spcAft>
                          <a:spcPts val="800"/>
                        </a:spcAft>
                      </a:pPr>
                      <a:r>
                        <a:rPr lang="en-CA" sz="1600" kern="0" spc="-10" dirty="0">
                          <a:effectLst/>
                        </a:rPr>
                        <a:t>82,954</a:t>
                      </a:r>
                      <a:endParaRPr lang="en-CA" sz="1600" kern="100" dirty="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tc>
                  <a:txBody>
                    <a:bodyPr/>
                    <a:lstStyle/>
                    <a:p>
                      <a:pPr marR="10160" algn="ctr" eaLnBrk="0" hangingPunct="0">
                        <a:lnSpc>
                          <a:spcPct val="107000"/>
                        </a:lnSpc>
                        <a:spcBef>
                          <a:spcPts val="605"/>
                        </a:spcBef>
                        <a:spcAft>
                          <a:spcPts val="800"/>
                        </a:spcAft>
                      </a:pPr>
                      <a:r>
                        <a:rPr lang="en-CA" sz="1600" kern="0" spc="-10">
                          <a:effectLst/>
                        </a:rPr>
                        <a:t>60,556</a:t>
                      </a:r>
                      <a:endParaRPr lang="en-CA" sz="1600" kern="10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tc>
                  <a:txBody>
                    <a:bodyPr/>
                    <a:lstStyle/>
                    <a:p>
                      <a:pPr marR="4445" algn="ctr" eaLnBrk="0" hangingPunct="0">
                        <a:lnSpc>
                          <a:spcPct val="107000"/>
                        </a:lnSpc>
                        <a:spcBef>
                          <a:spcPts val="605"/>
                        </a:spcBef>
                        <a:spcAft>
                          <a:spcPts val="800"/>
                        </a:spcAft>
                      </a:pPr>
                      <a:r>
                        <a:rPr lang="en-CA" sz="1600" kern="0" spc="-10">
                          <a:effectLst/>
                        </a:rPr>
                        <a:t>68,022</a:t>
                      </a:r>
                      <a:endParaRPr lang="en-CA" sz="1600" kern="10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tc>
                  <a:txBody>
                    <a:bodyPr/>
                    <a:lstStyle/>
                    <a:p>
                      <a:pPr marL="5715" algn="ctr" eaLnBrk="0" hangingPunct="0">
                        <a:lnSpc>
                          <a:spcPct val="107000"/>
                        </a:lnSpc>
                        <a:spcBef>
                          <a:spcPts val="605"/>
                        </a:spcBef>
                        <a:spcAft>
                          <a:spcPts val="800"/>
                        </a:spcAft>
                      </a:pPr>
                      <a:r>
                        <a:rPr lang="en-CA" sz="1600" kern="0" spc="-10">
                          <a:effectLst/>
                        </a:rPr>
                        <a:t>75,488</a:t>
                      </a:r>
                      <a:endParaRPr lang="en-CA" sz="1600" kern="10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tc>
                  <a:txBody>
                    <a:bodyPr/>
                    <a:lstStyle/>
                    <a:p>
                      <a:pPr marL="10160" algn="ctr" eaLnBrk="0" hangingPunct="0">
                        <a:lnSpc>
                          <a:spcPct val="107000"/>
                        </a:lnSpc>
                        <a:spcBef>
                          <a:spcPts val="605"/>
                        </a:spcBef>
                        <a:spcAft>
                          <a:spcPts val="800"/>
                        </a:spcAft>
                      </a:pPr>
                      <a:r>
                        <a:rPr lang="en-CA" sz="1600" kern="0" spc="-10" dirty="0">
                          <a:effectLst/>
                        </a:rPr>
                        <a:t>82,954</a:t>
                      </a:r>
                      <a:endParaRPr lang="en-CA" sz="1600" kern="100" dirty="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extLst>
                  <a:ext uri="{0D108BD9-81ED-4DB2-BD59-A6C34878D82A}">
                    <a16:rowId xmlns:a16="http://schemas.microsoft.com/office/drawing/2014/main" val="2845474198"/>
                  </a:ext>
                </a:extLst>
              </a:tr>
              <a:tr h="314453">
                <a:tc vMerge="1">
                  <a:txBody>
                    <a:bodyPr/>
                    <a:lstStyle/>
                    <a:p>
                      <a:endParaRPr/>
                    </a:p>
                  </a:txBody>
                  <a:tcPr marL="0" marR="0" marT="0" marB="0" anchor="ctr"/>
                </a:tc>
                <a:tc>
                  <a:txBody>
                    <a:bodyPr/>
                    <a:lstStyle/>
                    <a:p>
                      <a:pPr marL="11430" marR="635" algn="ctr" eaLnBrk="0" hangingPunct="0">
                        <a:lnSpc>
                          <a:spcPts val="1145"/>
                        </a:lnSpc>
                        <a:spcAft>
                          <a:spcPts val="800"/>
                        </a:spcAft>
                      </a:pPr>
                      <a:r>
                        <a:rPr lang="en-CA" sz="1600" kern="0" spc="-50">
                          <a:effectLst/>
                        </a:rPr>
                        <a:t>2</a:t>
                      </a:r>
                      <a:endParaRPr lang="en-CA" sz="1600" kern="10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tc>
                  <a:txBody>
                    <a:bodyPr/>
                    <a:lstStyle/>
                    <a:p>
                      <a:pPr marL="2540" algn="ctr" eaLnBrk="0" hangingPunct="0">
                        <a:lnSpc>
                          <a:spcPts val="1145"/>
                        </a:lnSpc>
                        <a:spcAft>
                          <a:spcPts val="800"/>
                        </a:spcAft>
                      </a:pPr>
                      <a:r>
                        <a:rPr lang="en-CA" sz="1600" kern="0" spc="-10">
                          <a:effectLst/>
                        </a:rPr>
                        <a:t>69,035</a:t>
                      </a:r>
                      <a:endParaRPr lang="en-CA" sz="1600" kern="10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tc>
                  <a:txBody>
                    <a:bodyPr/>
                    <a:lstStyle/>
                    <a:p>
                      <a:pPr marL="8255" algn="ctr" eaLnBrk="0" hangingPunct="0">
                        <a:lnSpc>
                          <a:spcPts val="1145"/>
                        </a:lnSpc>
                        <a:spcAft>
                          <a:spcPts val="800"/>
                        </a:spcAft>
                      </a:pPr>
                      <a:r>
                        <a:rPr lang="en-CA" sz="1600" kern="0" spc="-50">
                          <a:effectLst/>
                        </a:rPr>
                        <a:t>-</a:t>
                      </a:r>
                      <a:endParaRPr lang="en-CA" sz="1600" kern="10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tc>
                  <a:txBody>
                    <a:bodyPr/>
                    <a:lstStyle/>
                    <a:p>
                      <a:pPr marL="14605" algn="ctr" eaLnBrk="0" hangingPunct="0">
                        <a:lnSpc>
                          <a:spcPts val="1145"/>
                        </a:lnSpc>
                        <a:spcAft>
                          <a:spcPts val="800"/>
                        </a:spcAft>
                      </a:pPr>
                      <a:r>
                        <a:rPr lang="en-CA" sz="1600" kern="0" spc="-10">
                          <a:effectLst/>
                        </a:rPr>
                        <a:t>107,868</a:t>
                      </a:r>
                      <a:endParaRPr lang="en-CA" sz="1600" kern="10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tc>
                  <a:txBody>
                    <a:bodyPr/>
                    <a:lstStyle/>
                    <a:p>
                      <a:pPr marR="10160" algn="ctr" eaLnBrk="0" hangingPunct="0">
                        <a:lnSpc>
                          <a:spcPts val="1145"/>
                        </a:lnSpc>
                        <a:spcAft>
                          <a:spcPts val="800"/>
                        </a:spcAft>
                      </a:pPr>
                      <a:r>
                        <a:rPr lang="en-CA" sz="1600" kern="0" spc="-10" dirty="0">
                          <a:effectLst/>
                        </a:rPr>
                        <a:t>78,744</a:t>
                      </a:r>
                      <a:endParaRPr lang="en-CA" sz="1600" kern="100" dirty="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tc>
                  <a:txBody>
                    <a:bodyPr/>
                    <a:lstStyle/>
                    <a:p>
                      <a:pPr marR="4445" algn="ctr" eaLnBrk="0" hangingPunct="0">
                        <a:lnSpc>
                          <a:spcPts val="1145"/>
                        </a:lnSpc>
                        <a:spcAft>
                          <a:spcPts val="800"/>
                        </a:spcAft>
                      </a:pPr>
                      <a:r>
                        <a:rPr lang="en-CA" sz="1600" kern="0" spc="-10" dirty="0">
                          <a:effectLst/>
                        </a:rPr>
                        <a:t>88,452</a:t>
                      </a:r>
                      <a:endParaRPr lang="en-CA" sz="1600" kern="100" dirty="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tc>
                  <a:txBody>
                    <a:bodyPr/>
                    <a:lstStyle/>
                    <a:p>
                      <a:pPr marL="5715" algn="ctr" eaLnBrk="0" hangingPunct="0">
                        <a:lnSpc>
                          <a:spcPts val="1145"/>
                        </a:lnSpc>
                        <a:spcAft>
                          <a:spcPts val="800"/>
                        </a:spcAft>
                      </a:pPr>
                      <a:r>
                        <a:rPr lang="en-CA" sz="1600" kern="0" spc="-10">
                          <a:effectLst/>
                        </a:rPr>
                        <a:t>98,161</a:t>
                      </a:r>
                      <a:endParaRPr lang="en-CA" sz="1600" kern="10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tc>
                  <a:txBody>
                    <a:bodyPr/>
                    <a:lstStyle/>
                    <a:p>
                      <a:pPr marL="10160" algn="ctr" eaLnBrk="0" hangingPunct="0">
                        <a:lnSpc>
                          <a:spcPts val="1145"/>
                        </a:lnSpc>
                        <a:spcAft>
                          <a:spcPts val="800"/>
                        </a:spcAft>
                      </a:pPr>
                      <a:r>
                        <a:rPr lang="en-CA" sz="1600" kern="0" spc="-10" dirty="0">
                          <a:effectLst/>
                        </a:rPr>
                        <a:t>107,868</a:t>
                      </a:r>
                      <a:endParaRPr lang="en-CA" sz="1600" kern="100" dirty="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extLst>
                  <a:ext uri="{0D108BD9-81ED-4DB2-BD59-A6C34878D82A}">
                    <a16:rowId xmlns:a16="http://schemas.microsoft.com/office/drawing/2014/main" val="943167842"/>
                  </a:ext>
                </a:extLst>
              </a:tr>
              <a:tr h="757716">
                <a:tc vMerge="1">
                  <a:txBody>
                    <a:bodyPr/>
                    <a:lstStyle/>
                    <a:p>
                      <a:endParaRPr dirty="0"/>
                    </a:p>
                  </a:txBody>
                  <a:tcPr marL="0" marR="0" marT="0" marB="0" anchor="ctr"/>
                </a:tc>
                <a:tc>
                  <a:txBody>
                    <a:bodyPr/>
                    <a:lstStyle/>
                    <a:p>
                      <a:pPr marL="11430" marR="635" algn="ctr" eaLnBrk="0" hangingPunct="0">
                        <a:lnSpc>
                          <a:spcPct val="107000"/>
                        </a:lnSpc>
                        <a:spcBef>
                          <a:spcPts val="535"/>
                        </a:spcBef>
                        <a:spcAft>
                          <a:spcPts val="800"/>
                        </a:spcAft>
                      </a:pPr>
                      <a:r>
                        <a:rPr lang="en-CA" sz="1600" kern="0" spc="-50">
                          <a:effectLst/>
                        </a:rPr>
                        <a:t>3</a:t>
                      </a:r>
                      <a:endParaRPr lang="en-CA" sz="1600" kern="10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tc>
                  <a:txBody>
                    <a:bodyPr/>
                    <a:lstStyle/>
                    <a:p>
                      <a:pPr marL="2540" algn="ctr" eaLnBrk="0" hangingPunct="0">
                        <a:lnSpc>
                          <a:spcPct val="107000"/>
                        </a:lnSpc>
                        <a:spcBef>
                          <a:spcPts val="535"/>
                        </a:spcBef>
                        <a:spcAft>
                          <a:spcPts val="800"/>
                        </a:spcAft>
                      </a:pPr>
                      <a:r>
                        <a:rPr lang="en-CA" sz="1600" kern="0" spc="-10">
                          <a:effectLst/>
                        </a:rPr>
                        <a:t>87,266</a:t>
                      </a:r>
                      <a:endParaRPr lang="en-CA" sz="1600" kern="10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tc>
                  <a:txBody>
                    <a:bodyPr/>
                    <a:lstStyle/>
                    <a:p>
                      <a:pPr marL="8255" algn="ctr" eaLnBrk="0" hangingPunct="0">
                        <a:lnSpc>
                          <a:spcPct val="107000"/>
                        </a:lnSpc>
                        <a:spcBef>
                          <a:spcPts val="535"/>
                        </a:spcBef>
                        <a:spcAft>
                          <a:spcPts val="800"/>
                        </a:spcAft>
                      </a:pPr>
                      <a:r>
                        <a:rPr lang="en-CA" sz="1600" kern="0" spc="-50">
                          <a:effectLst/>
                        </a:rPr>
                        <a:t>-</a:t>
                      </a:r>
                      <a:endParaRPr lang="en-CA" sz="1600" kern="10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tc>
                  <a:txBody>
                    <a:bodyPr/>
                    <a:lstStyle/>
                    <a:p>
                      <a:pPr marL="14605" algn="ctr" eaLnBrk="0" hangingPunct="0">
                        <a:lnSpc>
                          <a:spcPct val="107000"/>
                        </a:lnSpc>
                        <a:spcBef>
                          <a:spcPts val="535"/>
                        </a:spcBef>
                        <a:spcAft>
                          <a:spcPts val="800"/>
                        </a:spcAft>
                      </a:pPr>
                      <a:r>
                        <a:rPr lang="en-CA" sz="1600" kern="0" spc="-10">
                          <a:effectLst/>
                        </a:rPr>
                        <a:t>145,353</a:t>
                      </a:r>
                      <a:endParaRPr lang="en-CA" sz="1600" kern="10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tc>
                  <a:txBody>
                    <a:bodyPr/>
                    <a:lstStyle/>
                    <a:p>
                      <a:pPr marR="10160" algn="ctr" eaLnBrk="0" hangingPunct="0">
                        <a:lnSpc>
                          <a:spcPct val="107000"/>
                        </a:lnSpc>
                        <a:spcBef>
                          <a:spcPts val="535"/>
                        </a:spcBef>
                        <a:spcAft>
                          <a:spcPts val="800"/>
                        </a:spcAft>
                      </a:pPr>
                      <a:r>
                        <a:rPr lang="en-CA" sz="1600" kern="0" spc="-10">
                          <a:effectLst/>
                        </a:rPr>
                        <a:t>101,787</a:t>
                      </a:r>
                      <a:endParaRPr lang="en-CA" sz="1600" kern="10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tc>
                  <a:txBody>
                    <a:bodyPr/>
                    <a:lstStyle/>
                    <a:p>
                      <a:pPr marL="86995" marR="92075" algn="ctr" eaLnBrk="0" hangingPunct="0">
                        <a:lnSpc>
                          <a:spcPct val="107000"/>
                        </a:lnSpc>
                        <a:spcBef>
                          <a:spcPts val="535"/>
                        </a:spcBef>
                        <a:spcAft>
                          <a:spcPts val="800"/>
                        </a:spcAft>
                      </a:pPr>
                      <a:r>
                        <a:rPr lang="en-CA" sz="1600" kern="0" spc="-10" dirty="0">
                          <a:effectLst/>
                        </a:rPr>
                        <a:t>116,309</a:t>
                      </a:r>
                      <a:endParaRPr lang="en-CA" sz="1600" kern="100" dirty="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tc>
                  <a:txBody>
                    <a:bodyPr/>
                    <a:lstStyle/>
                    <a:p>
                      <a:pPr marL="5080" algn="ctr" eaLnBrk="0" hangingPunct="0">
                        <a:lnSpc>
                          <a:spcPct val="107000"/>
                        </a:lnSpc>
                        <a:spcBef>
                          <a:spcPts val="535"/>
                        </a:spcBef>
                        <a:spcAft>
                          <a:spcPts val="800"/>
                        </a:spcAft>
                      </a:pPr>
                      <a:r>
                        <a:rPr lang="en-CA" sz="1600" kern="0" spc="-10" dirty="0">
                          <a:effectLst/>
                        </a:rPr>
                        <a:t>130,830</a:t>
                      </a:r>
                      <a:endParaRPr lang="en-CA" sz="1600" kern="100" dirty="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tc>
                  <a:txBody>
                    <a:bodyPr/>
                    <a:lstStyle/>
                    <a:p>
                      <a:pPr marL="10160" algn="ctr" eaLnBrk="0" hangingPunct="0">
                        <a:lnSpc>
                          <a:spcPct val="107000"/>
                        </a:lnSpc>
                        <a:spcBef>
                          <a:spcPts val="535"/>
                        </a:spcBef>
                        <a:spcAft>
                          <a:spcPts val="800"/>
                        </a:spcAft>
                      </a:pPr>
                      <a:r>
                        <a:rPr lang="en-CA" sz="1600" kern="0" spc="-10">
                          <a:effectLst/>
                        </a:rPr>
                        <a:t>145,353</a:t>
                      </a:r>
                      <a:endParaRPr lang="en-CA" sz="1600" kern="10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extLst>
                  <a:ext uri="{0D108BD9-81ED-4DB2-BD59-A6C34878D82A}">
                    <a16:rowId xmlns:a16="http://schemas.microsoft.com/office/drawing/2014/main" val="3563105641"/>
                  </a:ext>
                </a:extLst>
              </a:tr>
              <a:tr h="663002">
                <a:tc>
                  <a:txBody>
                    <a:bodyPr/>
                    <a:lstStyle/>
                    <a:p>
                      <a:pPr marL="536575" indent="-14288" algn="l" eaLnBrk="0" hangingPunct="0">
                        <a:lnSpc>
                          <a:spcPct val="107000"/>
                        </a:lnSpc>
                        <a:spcBef>
                          <a:spcPts val="85"/>
                        </a:spcBef>
                        <a:spcAft>
                          <a:spcPts val="800"/>
                        </a:spcAft>
                      </a:pPr>
                      <a:r>
                        <a:rPr lang="en-CA" sz="1600" kern="0" spc="-10" dirty="0">
                          <a:effectLst/>
                        </a:rPr>
                        <a:t>Operational Administrative</a:t>
                      </a:r>
                      <a:endParaRPr lang="en-CA" sz="1600" kern="100" dirty="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tc>
                  <a:txBody>
                    <a:bodyPr/>
                    <a:lstStyle/>
                    <a:p>
                      <a:pPr marL="11430" marR="635" algn="ctr" eaLnBrk="0" hangingPunct="0">
                        <a:lnSpc>
                          <a:spcPct val="107000"/>
                        </a:lnSpc>
                        <a:spcBef>
                          <a:spcPts val="700"/>
                        </a:spcBef>
                        <a:spcAft>
                          <a:spcPts val="800"/>
                        </a:spcAft>
                      </a:pPr>
                      <a:r>
                        <a:rPr lang="en-CA" sz="1600" kern="0" spc="-50" dirty="0">
                          <a:effectLst/>
                        </a:rPr>
                        <a:t>1</a:t>
                      </a:r>
                      <a:endParaRPr lang="en-CA" sz="1600" kern="100" dirty="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tc>
                  <a:txBody>
                    <a:bodyPr/>
                    <a:lstStyle/>
                    <a:p>
                      <a:pPr marL="2540" algn="ctr" eaLnBrk="0" hangingPunct="0">
                        <a:lnSpc>
                          <a:spcPct val="107000"/>
                        </a:lnSpc>
                        <a:spcBef>
                          <a:spcPts val="700"/>
                        </a:spcBef>
                        <a:spcAft>
                          <a:spcPts val="800"/>
                        </a:spcAft>
                      </a:pPr>
                      <a:r>
                        <a:rPr lang="en-CA" sz="1600" kern="0" spc="-10">
                          <a:effectLst/>
                        </a:rPr>
                        <a:t>46,360</a:t>
                      </a:r>
                      <a:endParaRPr lang="en-CA" sz="1600" kern="10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tc>
                  <a:txBody>
                    <a:bodyPr/>
                    <a:lstStyle/>
                    <a:p>
                      <a:pPr marL="8255" marR="635" algn="ctr" eaLnBrk="0" hangingPunct="0">
                        <a:lnSpc>
                          <a:spcPct val="107000"/>
                        </a:lnSpc>
                        <a:spcBef>
                          <a:spcPts val="700"/>
                        </a:spcBef>
                        <a:spcAft>
                          <a:spcPts val="800"/>
                        </a:spcAft>
                      </a:pPr>
                      <a:r>
                        <a:rPr lang="en-CA" sz="1600" kern="0" spc="-50">
                          <a:effectLst/>
                        </a:rPr>
                        <a:t>-</a:t>
                      </a:r>
                      <a:endParaRPr lang="en-CA" sz="1600" kern="10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tc>
                  <a:txBody>
                    <a:bodyPr/>
                    <a:lstStyle/>
                    <a:p>
                      <a:pPr marL="14605" marR="1270" algn="ctr" eaLnBrk="0" hangingPunct="0">
                        <a:lnSpc>
                          <a:spcPct val="107000"/>
                        </a:lnSpc>
                        <a:spcBef>
                          <a:spcPts val="700"/>
                        </a:spcBef>
                        <a:spcAft>
                          <a:spcPts val="800"/>
                        </a:spcAft>
                      </a:pPr>
                      <a:r>
                        <a:rPr lang="en-CA" sz="1600" kern="0" spc="-10">
                          <a:effectLst/>
                        </a:rPr>
                        <a:t>73,485</a:t>
                      </a:r>
                      <a:endParaRPr lang="en-CA" sz="1600" kern="10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tc>
                  <a:txBody>
                    <a:bodyPr/>
                    <a:lstStyle/>
                    <a:p>
                      <a:pPr marR="10160" algn="ctr" eaLnBrk="0" hangingPunct="0">
                        <a:lnSpc>
                          <a:spcPct val="107000"/>
                        </a:lnSpc>
                        <a:spcBef>
                          <a:spcPts val="700"/>
                        </a:spcBef>
                        <a:spcAft>
                          <a:spcPts val="800"/>
                        </a:spcAft>
                      </a:pPr>
                      <a:r>
                        <a:rPr lang="en-CA" sz="1600" kern="0" spc="-10">
                          <a:effectLst/>
                        </a:rPr>
                        <a:t>53,141</a:t>
                      </a:r>
                      <a:endParaRPr lang="en-CA" sz="1600" kern="10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tc>
                  <a:txBody>
                    <a:bodyPr/>
                    <a:lstStyle/>
                    <a:p>
                      <a:pPr marL="86995" marR="92075" algn="ctr" eaLnBrk="0" hangingPunct="0">
                        <a:lnSpc>
                          <a:spcPct val="107000"/>
                        </a:lnSpc>
                        <a:spcBef>
                          <a:spcPts val="700"/>
                        </a:spcBef>
                        <a:spcAft>
                          <a:spcPts val="800"/>
                        </a:spcAft>
                      </a:pPr>
                      <a:r>
                        <a:rPr lang="en-CA" sz="1600" kern="0" spc="-10">
                          <a:effectLst/>
                        </a:rPr>
                        <a:t>59,923</a:t>
                      </a:r>
                      <a:endParaRPr lang="en-CA" sz="1600" kern="10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tc>
                  <a:txBody>
                    <a:bodyPr/>
                    <a:lstStyle/>
                    <a:p>
                      <a:pPr marL="5080" algn="ctr" eaLnBrk="0" hangingPunct="0">
                        <a:lnSpc>
                          <a:spcPct val="107000"/>
                        </a:lnSpc>
                        <a:spcBef>
                          <a:spcPts val="700"/>
                        </a:spcBef>
                        <a:spcAft>
                          <a:spcPts val="800"/>
                        </a:spcAft>
                      </a:pPr>
                      <a:r>
                        <a:rPr lang="en-CA" sz="1600" kern="0" spc="-10" dirty="0">
                          <a:effectLst/>
                        </a:rPr>
                        <a:t>66,704</a:t>
                      </a:r>
                      <a:endParaRPr lang="en-CA" sz="1600" kern="100" dirty="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tc>
                  <a:txBody>
                    <a:bodyPr/>
                    <a:lstStyle/>
                    <a:p>
                      <a:pPr marL="10160" marR="635" algn="ctr" eaLnBrk="0" hangingPunct="0">
                        <a:lnSpc>
                          <a:spcPct val="107000"/>
                        </a:lnSpc>
                        <a:spcBef>
                          <a:spcPts val="700"/>
                        </a:spcBef>
                        <a:spcAft>
                          <a:spcPts val="800"/>
                        </a:spcAft>
                      </a:pPr>
                      <a:r>
                        <a:rPr lang="en-CA" sz="1600" kern="0" spc="-10" dirty="0">
                          <a:effectLst/>
                        </a:rPr>
                        <a:t>73,485</a:t>
                      </a:r>
                      <a:endParaRPr lang="en-CA" sz="1600" kern="100" dirty="0">
                        <a:effectLst/>
                        <a:latin typeface="Arial" panose="020B0604020202020204" pitchFamily="34" charset="0"/>
                        <a:ea typeface="Calibri" panose="020F0502020204030204" pitchFamily="34" charset="0"/>
                        <a:cs typeface="Arial" panose="020B0604020202020204" pitchFamily="34" charset="0"/>
                      </a:endParaRPr>
                    </a:p>
                  </a:txBody>
                  <a:tcPr marL="0" marR="0" marT="0" marB="0" anchor="ctr"/>
                </a:tc>
                <a:extLst>
                  <a:ext uri="{0D108BD9-81ED-4DB2-BD59-A6C34878D82A}">
                    <a16:rowId xmlns:a16="http://schemas.microsoft.com/office/drawing/2014/main" val="929519071"/>
                  </a:ext>
                </a:extLst>
              </a:tr>
            </a:tbl>
          </a:graphicData>
        </a:graphic>
      </p:graphicFrame>
      <p:sp>
        <p:nvSpPr>
          <p:cNvPr id="5" name="TextBox 4"/>
          <p:cNvSpPr txBox="1"/>
          <p:nvPr/>
        </p:nvSpPr>
        <p:spPr>
          <a:xfrm>
            <a:off x="0" y="0"/>
            <a:ext cx="12192000" cy="612000"/>
          </a:xfrm>
          <a:prstGeom prst="rect">
            <a:avLst/>
          </a:prstGeom>
          <a:solidFill>
            <a:srgbClr val="6B0F1A"/>
          </a:solidFill>
        </p:spPr>
        <p:txBody>
          <a:bodyPr wrap="square" rtlCol="0">
            <a:spAutoFit/>
          </a:bodyPr>
          <a:lstStyle/>
          <a:p>
            <a:endParaRPr lang="en-US"/>
          </a:p>
        </p:txBody>
      </p:sp>
      <p:pic>
        <p:nvPicPr>
          <p:cNvPr id="3" name="Picture 2">
            <a:extLst>
              <a:ext uri="{FF2B5EF4-FFF2-40B4-BE49-F238E27FC236}">
                <a16:creationId xmlns:a16="http://schemas.microsoft.com/office/drawing/2014/main" id="{03ACE3E8-CD81-573B-2A1F-EC05A34B2EBD}"/>
              </a:ext>
            </a:extLst>
          </p:cNvPr>
          <p:cNvPicPr>
            <a:picLocks noChangeAspect="1"/>
          </p:cNvPicPr>
          <p:nvPr/>
        </p:nvPicPr>
        <p:blipFill>
          <a:blip r:embed="rId3"/>
          <a:stretch>
            <a:fillRect/>
          </a:stretch>
        </p:blipFill>
        <p:spPr>
          <a:xfrm>
            <a:off x="5208540" y="5497636"/>
            <a:ext cx="1304657" cy="1304657"/>
          </a:xfrm>
          <a:prstGeom prst="rect">
            <a:avLst/>
          </a:prstGeom>
        </p:spPr>
      </p:pic>
    </p:spTree>
    <p:extLst>
      <p:ext uri="{BB962C8B-B14F-4D97-AF65-F5344CB8AC3E}">
        <p14:creationId xmlns:p14="http://schemas.microsoft.com/office/powerpoint/2010/main" val="38786198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9A724DBA-D2D9-471E-8ED7-2015DDD950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239014" y="525982"/>
            <a:ext cx="4282983" cy="1200361"/>
          </a:xfrm>
        </p:spPr>
        <p:txBody>
          <a:bodyPr anchor="b">
            <a:normAutofit/>
          </a:bodyPr>
          <a:lstStyle/>
          <a:p>
            <a:r>
              <a:rPr lang="en-CA" sz="2500" b="1">
                <a:latin typeface="Arial" panose="020B0604020202020204" pitchFamily="34" charset="0"/>
                <a:cs typeface="Arial" panose="020B0604020202020204" pitchFamily="34" charset="0"/>
              </a:rPr>
              <a:t>Standard Work Hours Plan</a:t>
            </a:r>
            <a:br>
              <a:rPr lang="en-CA" sz="2500" b="1"/>
            </a:br>
            <a:endParaRPr lang="en-US" sz="2500" b="1">
              <a:latin typeface="Century Gothic" panose="020B0502020202020204" pitchFamily="34" charset="0"/>
            </a:endParaRPr>
          </a:p>
        </p:txBody>
      </p:sp>
      <p:sp>
        <p:nvSpPr>
          <p:cNvPr id="21" name="Rectangle 20">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4641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0234"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1D7B6832-D23E-2E4D-04DB-B99C378DB240}"/>
              </a:ext>
            </a:extLst>
          </p:cNvPr>
          <p:cNvPicPr>
            <a:picLocks noChangeAspect="1"/>
          </p:cNvPicPr>
          <p:nvPr/>
        </p:nvPicPr>
        <p:blipFill>
          <a:blip r:embed="rId3"/>
          <a:stretch>
            <a:fillRect/>
          </a:stretch>
        </p:blipFill>
        <p:spPr>
          <a:xfrm>
            <a:off x="1726723" y="1649035"/>
            <a:ext cx="3327060" cy="3327060"/>
          </a:xfrm>
          <a:prstGeom prst="rect">
            <a:avLst/>
          </a:prstGeom>
        </p:spPr>
      </p:pic>
      <p:sp>
        <p:nvSpPr>
          <p:cNvPr id="25" name="Rectangle 24">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277786"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7239012" y="2031101"/>
            <a:ext cx="4282984" cy="3511943"/>
          </a:xfrm>
        </p:spPr>
        <p:txBody>
          <a:bodyPr vert="horz" lIns="91440" tIns="45720" rIns="91440" bIns="45720" rtlCol="0" anchor="ctr">
            <a:normAutofit/>
          </a:bodyPr>
          <a:lstStyle/>
          <a:p>
            <a:pPr lvl="1"/>
            <a:r>
              <a:rPr lang="en-CA" sz="1500">
                <a:latin typeface="Arial" panose="020B0604020202020204" pitchFamily="34" charset="0"/>
                <a:cs typeface="Arial" panose="020B0604020202020204" pitchFamily="34" charset="0"/>
              </a:rPr>
              <a:t>Default if there is no documented plan</a:t>
            </a:r>
          </a:p>
          <a:p>
            <a:pPr lvl="1"/>
            <a:r>
              <a:rPr lang="en-CA" sz="1500">
                <a:latin typeface="Arial" panose="020B0604020202020204" pitchFamily="34" charset="0"/>
                <a:cs typeface="Arial" panose="020B0604020202020204" pitchFamily="34" charset="0"/>
              </a:rPr>
              <a:t>Based on 1950 hours per year and 37.5 hours per week = 7.5 hours per day (These are paid hours)</a:t>
            </a:r>
          </a:p>
          <a:p>
            <a:pPr lvl="1"/>
            <a:r>
              <a:rPr lang="en-CA" sz="1500">
                <a:latin typeface="Arial" panose="020B0604020202020204" pitchFamily="34" charset="0"/>
                <a:cs typeface="Arial" panose="020B0604020202020204" pitchFamily="34" charset="0"/>
              </a:rPr>
              <a:t>Flex bank of 15 hours, without need for approval</a:t>
            </a:r>
          </a:p>
          <a:p>
            <a:pPr lvl="1"/>
            <a:r>
              <a:rPr lang="en-CA" sz="1500">
                <a:latin typeface="Arial" panose="020B0604020202020204" pitchFamily="34" charset="0"/>
                <a:cs typeface="Arial" panose="020B0604020202020204" pitchFamily="34" charset="0"/>
              </a:rPr>
              <a:t>Hours above the 15 hours need explicit approval from your supervisor</a:t>
            </a:r>
          </a:p>
          <a:p>
            <a:pPr lvl="1"/>
            <a:r>
              <a:rPr lang="en-CA" sz="1500">
                <a:latin typeface="Arial" panose="020B0604020202020204" pitchFamily="34" charset="0"/>
                <a:cs typeface="Arial" panose="020B0604020202020204" pitchFamily="34" charset="0"/>
              </a:rPr>
              <a:t>Must report the time banked and taken to supervisor monthly</a:t>
            </a:r>
          </a:p>
          <a:p>
            <a:pPr lvl="1"/>
            <a:r>
              <a:rPr lang="en-CA" sz="1500">
                <a:latin typeface="Arial" panose="020B0604020202020204" pitchFamily="34" charset="0"/>
                <a:cs typeface="Arial" panose="020B0604020202020204" pitchFamily="34" charset="0"/>
              </a:rPr>
              <a:t>Time taken must be approved following normal unit procedures</a:t>
            </a:r>
          </a:p>
          <a:p>
            <a:pPr>
              <a:buFont typeface="Arial"/>
            </a:pPr>
            <a:endParaRPr lang="en-CA" sz="1500">
              <a:latin typeface="Century Gothic" panose="020B0502020202020204" pitchFamily="34" charset="0"/>
              <a:cs typeface="Calibri"/>
            </a:endParaRPr>
          </a:p>
        </p:txBody>
      </p:sp>
      <p:sp>
        <p:nvSpPr>
          <p:cNvPr id="27" name="Rectangle 26">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677179"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0" y="0"/>
            <a:ext cx="12192000" cy="612000"/>
          </a:xfrm>
          <a:prstGeom prst="rect">
            <a:avLst/>
          </a:prstGeom>
          <a:solidFill>
            <a:srgbClr val="6B0F1A"/>
          </a:solidFill>
        </p:spPr>
        <p:txBody>
          <a:bodyPr wrap="square" rtlCol="0">
            <a:spAutoFit/>
          </a:bodyPr>
          <a:lstStyle/>
          <a:p>
            <a:endParaRPr lang="en-US"/>
          </a:p>
        </p:txBody>
      </p:sp>
    </p:spTree>
    <p:extLst>
      <p:ext uri="{BB962C8B-B14F-4D97-AF65-F5344CB8AC3E}">
        <p14:creationId xmlns:p14="http://schemas.microsoft.com/office/powerpoint/2010/main" val="2889361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9A724DBA-D2D9-471E-8ED7-2015DDD950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239014" y="525982"/>
            <a:ext cx="4282983" cy="1200361"/>
          </a:xfrm>
        </p:spPr>
        <p:txBody>
          <a:bodyPr anchor="b">
            <a:normAutofit/>
          </a:bodyPr>
          <a:lstStyle/>
          <a:p>
            <a:r>
              <a:rPr lang="en-CA" sz="2500" b="1">
                <a:latin typeface="Arial" panose="020B0604020202020204" pitchFamily="34" charset="0"/>
                <a:cs typeface="Arial" panose="020B0604020202020204" pitchFamily="34" charset="0"/>
              </a:rPr>
              <a:t>Alternate Work Hours Plan</a:t>
            </a:r>
            <a:br>
              <a:rPr lang="en-CA" sz="2500" b="1"/>
            </a:br>
            <a:endParaRPr lang="en-US" sz="2500" b="1">
              <a:latin typeface="Century Gothic" panose="020B0502020202020204" pitchFamily="34" charset="0"/>
            </a:endParaRPr>
          </a:p>
        </p:txBody>
      </p:sp>
      <p:sp>
        <p:nvSpPr>
          <p:cNvPr id="19" name="Rectangle 18">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4641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0234"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1DC05F32-8EFA-CC8F-9B13-693BFD2B15BA}"/>
              </a:ext>
            </a:extLst>
          </p:cNvPr>
          <p:cNvPicPr>
            <a:picLocks noChangeAspect="1"/>
          </p:cNvPicPr>
          <p:nvPr/>
        </p:nvPicPr>
        <p:blipFill>
          <a:blip r:embed="rId3"/>
          <a:stretch>
            <a:fillRect/>
          </a:stretch>
        </p:blipFill>
        <p:spPr>
          <a:xfrm>
            <a:off x="1726723" y="1649035"/>
            <a:ext cx="3327060" cy="3327060"/>
          </a:xfrm>
          <a:prstGeom prst="rect">
            <a:avLst/>
          </a:prstGeom>
        </p:spPr>
      </p:pic>
      <p:sp>
        <p:nvSpPr>
          <p:cNvPr id="23" name="Rectangle 22">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277786"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7239012" y="2031101"/>
            <a:ext cx="4282984" cy="3511943"/>
          </a:xfrm>
        </p:spPr>
        <p:txBody>
          <a:bodyPr vert="horz" lIns="91440" tIns="45720" rIns="91440" bIns="45720" rtlCol="0" anchor="ctr">
            <a:normAutofit/>
          </a:bodyPr>
          <a:lstStyle/>
          <a:p>
            <a:pPr lvl="1"/>
            <a:endParaRPr lang="en-CA" sz="1500">
              <a:latin typeface="Century Gothic" panose="020B0502020202020204" pitchFamily="34" charset="0"/>
            </a:endParaRPr>
          </a:p>
          <a:p>
            <a:pPr lvl="1"/>
            <a:r>
              <a:rPr lang="en-CA" sz="1500">
                <a:latin typeface="Arial" panose="020B0604020202020204" pitchFamily="34" charset="0"/>
                <a:cs typeface="Arial" panose="020B0604020202020204" pitchFamily="34" charset="0"/>
              </a:rPr>
              <a:t>Based on 1950 hours per year</a:t>
            </a:r>
          </a:p>
          <a:p>
            <a:pPr lvl="1"/>
            <a:r>
              <a:rPr lang="en-CA" sz="1500">
                <a:latin typeface="Arial" panose="020B0604020202020204" pitchFamily="34" charset="0"/>
                <a:cs typeface="Arial" panose="020B0604020202020204" pitchFamily="34" charset="0"/>
              </a:rPr>
              <a:t>Generally, the work has significant peaks and valleys</a:t>
            </a:r>
          </a:p>
          <a:p>
            <a:pPr lvl="1"/>
            <a:r>
              <a:rPr lang="en-CA" sz="1500">
                <a:latin typeface="Arial" panose="020B0604020202020204" pitchFamily="34" charset="0"/>
                <a:cs typeface="Arial" panose="020B0604020202020204" pitchFamily="34" charset="0"/>
              </a:rPr>
              <a:t>Member and Supervisor develop the plan</a:t>
            </a:r>
          </a:p>
          <a:p>
            <a:pPr lvl="1"/>
            <a:r>
              <a:rPr lang="en-CA" sz="1500">
                <a:latin typeface="Arial" panose="020B0604020202020204" pitchFamily="34" charset="0"/>
                <a:cs typeface="Arial" panose="020B0604020202020204" pitchFamily="34" charset="0"/>
              </a:rPr>
              <a:t>Plan includes as a minimum:</a:t>
            </a:r>
          </a:p>
          <a:p>
            <a:pPr lvl="1"/>
            <a:r>
              <a:rPr lang="en-CA" sz="1500">
                <a:latin typeface="Arial" panose="020B0604020202020204" pitchFamily="34" charset="0"/>
                <a:cs typeface="Arial" panose="020B0604020202020204" pitchFamily="34" charset="0"/>
              </a:rPr>
              <a:t>How the work will be completed over the year</a:t>
            </a:r>
          </a:p>
          <a:p>
            <a:pPr lvl="1"/>
            <a:r>
              <a:rPr lang="en-CA" sz="1500">
                <a:latin typeface="Arial" panose="020B0604020202020204" pitchFamily="34" charset="0"/>
                <a:cs typeface="Arial" panose="020B0604020202020204" pitchFamily="34" charset="0"/>
              </a:rPr>
              <a:t>The ability of the member to accumulate and flex their work hours</a:t>
            </a:r>
          </a:p>
          <a:p>
            <a:pPr lvl="1"/>
            <a:r>
              <a:rPr lang="en-CA" sz="1500">
                <a:latin typeface="Arial" panose="020B0604020202020204" pitchFamily="34" charset="0"/>
                <a:cs typeface="Arial" panose="020B0604020202020204" pitchFamily="34" charset="0"/>
              </a:rPr>
              <a:t>When the flex time will be used</a:t>
            </a:r>
          </a:p>
          <a:p>
            <a:pPr>
              <a:buFont typeface="Arial"/>
            </a:pPr>
            <a:endParaRPr lang="en-CA" sz="1500">
              <a:cs typeface="Calibri"/>
            </a:endParaRPr>
          </a:p>
        </p:txBody>
      </p:sp>
      <p:sp>
        <p:nvSpPr>
          <p:cNvPr id="25" name="Rectangle 24">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677179"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0" y="0"/>
            <a:ext cx="12192000" cy="612000"/>
          </a:xfrm>
          <a:prstGeom prst="rect">
            <a:avLst/>
          </a:prstGeom>
          <a:solidFill>
            <a:srgbClr val="6B0F1A"/>
          </a:solidFill>
        </p:spPr>
        <p:txBody>
          <a:bodyPr wrap="square" rtlCol="0">
            <a:spAutoFit/>
          </a:bodyPr>
          <a:lstStyle/>
          <a:p>
            <a:endParaRPr lang="en-US"/>
          </a:p>
        </p:txBody>
      </p:sp>
    </p:spTree>
    <p:extLst>
      <p:ext uri="{BB962C8B-B14F-4D97-AF65-F5344CB8AC3E}">
        <p14:creationId xmlns:p14="http://schemas.microsoft.com/office/powerpoint/2010/main" val="36778534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9A724DBA-D2D9-471E-8ED7-2015DDD950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239014" y="525982"/>
            <a:ext cx="4282983" cy="1200361"/>
          </a:xfrm>
        </p:spPr>
        <p:txBody>
          <a:bodyPr anchor="b">
            <a:normAutofit/>
          </a:bodyPr>
          <a:lstStyle/>
          <a:p>
            <a:r>
              <a:rPr lang="en-US" sz="3300" b="1">
                <a:latin typeface="Arial" panose="020B0604020202020204" pitchFamily="34" charset="0"/>
                <a:cs typeface="Arial" panose="020B0604020202020204" pitchFamily="34" charset="0"/>
              </a:rPr>
              <a:t>Flex Time versus Salary Continuance</a:t>
            </a:r>
          </a:p>
        </p:txBody>
      </p:sp>
      <p:sp>
        <p:nvSpPr>
          <p:cNvPr id="23" name="Rectangle 22">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4641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0234"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8FB13F53-6506-74E7-E89F-A8756154DF86}"/>
              </a:ext>
            </a:extLst>
          </p:cNvPr>
          <p:cNvPicPr>
            <a:picLocks noChangeAspect="1"/>
          </p:cNvPicPr>
          <p:nvPr/>
        </p:nvPicPr>
        <p:blipFill>
          <a:blip r:embed="rId3"/>
          <a:stretch>
            <a:fillRect/>
          </a:stretch>
        </p:blipFill>
        <p:spPr>
          <a:xfrm>
            <a:off x="1726723" y="1649035"/>
            <a:ext cx="3327060" cy="3327060"/>
          </a:xfrm>
          <a:prstGeom prst="rect">
            <a:avLst/>
          </a:prstGeom>
        </p:spPr>
      </p:pic>
      <p:sp>
        <p:nvSpPr>
          <p:cNvPr id="27" name="Rectangle 26">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277786"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7239012" y="2031101"/>
            <a:ext cx="4282984" cy="3511943"/>
          </a:xfrm>
        </p:spPr>
        <p:txBody>
          <a:bodyPr vert="horz" lIns="91440" tIns="45720" rIns="91440" bIns="45720" rtlCol="0" anchor="ctr">
            <a:normAutofit/>
          </a:bodyPr>
          <a:lstStyle/>
          <a:p>
            <a:pPr>
              <a:buFont typeface="Arial"/>
            </a:pPr>
            <a:r>
              <a:rPr lang="en-CA" sz="1800">
                <a:latin typeface="Arial" panose="020B0604020202020204" pitchFamily="34" charset="0"/>
                <a:cs typeface="Arial" panose="020B0604020202020204" pitchFamily="34" charset="0"/>
              </a:rPr>
              <a:t>When do I use Flex time versus Salary Continuance for health care related appointments?</a:t>
            </a:r>
          </a:p>
          <a:p>
            <a:pPr>
              <a:buFont typeface="Arial"/>
            </a:pPr>
            <a:endParaRPr lang="en-CA" sz="1800">
              <a:latin typeface="Arial" panose="020B0604020202020204" pitchFamily="34" charset="0"/>
              <a:cs typeface="Arial" panose="020B0604020202020204" pitchFamily="34" charset="0"/>
            </a:endParaRPr>
          </a:p>
          <a:p>
            <a:pPr>
              <a:buFont typeface="Arial"/>
            </a:pPr>
            <a:r>
              <a:rPr lang="en-CA" sz="1800">
                <a:latin typeface="Arial" panose="020B0604020202020204" pitchFamily="34" charset="0"/>
                <a:cs typeface="Arial" panose="020B0604020202020204" pitchFamily="34" charset="0"/>
              </a:rPr>
              <a:t>What happens if my child is sick and need to stay home, would I use Salary Continuance?</a:t>
            </a:r>
          </a:p>
          <a:p>
            <a:pPr>
              <a:buFont typeface="Arial"/>
            </a:pPr>
            <a:endParaRPr lang="en-CA" sz="1800">
              <a:latin typeface="Century Gothic" panose="020B0502020202020204" pitchFamily="34" charset="0"/>
              <a:cs typeface="Calibri"/>
            </a:endParaRPr>
          </a:p>
          <a:p>
            <a:pPr>
              <a:buFont typeface="Arial"/>
            </a:pPr>
            <a:endParaRPr lang="en-CA" sz="1800">
              <a:latin typeface="Century Gothic" panose="020B0502020202020204" pitchFamily="34" charset="0"/>
              <a:cs typeface="Calibri"/>
            </a:endParaRPr>
          </a:p>
        </p:txBody>
      </p:sp>
      <p:sp>
        <p:nvSpPr>
          <p:cNvPr id="29" name="Rectangle 28">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677179"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0" y="0"/>
            <a:ext cx="12192000" cy="612000"/>
          </a:xfrm>
          <a:prstGeom prst="rect">
            <a:avLst/>
          </a:prstGeom>
          <a:solidFill>
            <a:srgbClr val="6B0F1A"/>
          </a:solidFill>
        </p:spPr>
        <p:txBody>
          <a:bodyPr wrap="square" rtlCol="0">
            <a:spAutoFit/>
          </a:bodyPr>
          <a:lstStyle/>
          <a:p>
            <a:endParaRPr lang="en-US"/>
          </a:p>
        </p:txBody>
      </p:sp>
    </p:spTree>
    <p:extLst>
      <p:ext uri="{BB962C8B-B14F-4D97-AF65-F5344CB8AC3E}">
        <p14:creationId xmlns:p14="http://schemas.microsoft.com/office/powerpoint/2010/main" val="11608803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2" name="Rectangle 41">
            <a:extLst>
              <a:ext uri="{FF2B5EF4-FFF2-40B4-BE49-F238E27FC236}">
                <a16:creationId xmlns:a16="http://schemas.microsoft.com/office/drawing/2014/main" id="{9A724DBA-D2D9-471E-8ED7-2015DDD950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239014" y="525982"/>
            <a:ext cx="4282983" cy="1200361"/>
          </a:xfrm>
        </p:spPr>
        <p:txBody>
          <a:bodyPr anchor="b">
            <a:normAutofit/>
          </a:bodyPr>
          <a:lstStyle/>
          <a:p>
            <a:r>
              <a:rPr lang="en-US" sz="3600" b="1">
                <a:latin typeface="Arial" panose="020B0604020202020204" pitchFamily="34" charset="0"/>
                <a:cs typeface="Arial" panose="020B0604020202020204" pitchFamily="34" charset="0"/>
              </a:rPr>
              <a:t>Article 9.6 – Merit</a:t>
            </a:r>
          </a:p>
        </p:txBody>
      </p:sp>
      <p:sp>
        <p:nvSpPr>
          <p:cNvPr id="44" name="Rectangle 43">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4641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0234"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866EFC30-95AF-D8EF-B8AC-457D538B5654}"/>
              </a:ext>
            </a:extLst>
          </p:cNvPr>
          <p:cNvPicPr>
            <a:picLocks noChangeAspect="1"/>
          </p:cNvPicPr>
          <p:nvPr/>
        </p:nvPicPr>
        <p:blipFill>
          <a:blip r:embed="rId3"/>
          <a:stretch>
            <a:fillRect/>
          </a:stretch>
        </p:blipFill>
        <p:spPr>
          <a:xfrm>
            <a:off x="1726723" y="1649035"/>
            <a:ext cx="3327060" cy="3327060"/>
          </a:xfrm>
          <a:prstGeom prst="rect">
            <a:avLst/>
          </a:prstGeom>
        </p:spPr>
      </p:pic>
      <p:sp>
        <p:nvSpPr>
          <p:cNvPr id="48" name="Rectangle 47">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277786"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7239012" y="2031101"/>
            <a:ext cx="4282984" cy="3511943"/>
          </a:xfrm>
        </p:spPr>
        <p:txBody>
          <a:bodyPr vert="horz" lIns="91440" tIns="45720" rIns="91440" bIns="45720" rtlCol="0" anchor="ctr">
            <a:normAutofit/>
          </a:bodyPr>
          <a:lstStyle/>
          <a:p>
            <a:pPr>
              <a:buFont typeface="Arial"/>
            </a:pPr>
            <a:r>
              <a:rPr lang="en-CA" sz="1500">
                <a:latin typeface="Arial" panose="020B0604020202020204" pitchFamily="34" charset="0"/>
                <a:cs typeface="Arial" panose="020B0604020202020204" pitchFamily="34" charset="0"/>
              </a:rPr>
              <a:t>Merit pool – 1% of ASPA payroll</a:t>
            </a:r>
          </a:p>
          <a:p>
            <a:pPr>
              <a:buFont typeface="Arial"/>
              <a:buChar char="•"/>
            </a:pPr>
            <a:r>
              <a:rPr lang="en-CA" sz="1500">
                <a:latin typeface="Arial" panose="020B0604020202020204" pitchFamily="34" charset="0"/>
                <a:cs typeface="Arial" panose="020B0604020202020204" pitchFamily="34" charset="0"/>
              </a:rPr>
              <a:t>Merit is given as a lump sum </a:t>
            </a:r>
          </a:p>
          <a:p>
            <a:pPr>
              <a:buFont typeface="Arial"/>
            </a:pPr>
            <a:r>
              <a:rPr lang="en-CA" sz="1500">
                <a:latin typeface="Arial" panose="020B0604020202020204" pitchFamily="34" charset="0"/>
                <a:cs typeface="Arial" panose="020B0604020202020204" pitchFamily="34" charset="0"/>
              </a:rPr>
              <a:t>Actual process and who gets merit and how much is left to the discretion of the employer – usually starts in April/May</a:t>
            </a:r>
          </a:p>
          <a:p>
            <a:pPr>
              <a:buFont typeface="Arial"/>
            </a:pPr>
            <a:r>
              <a:rPr lang="en-CA" sz="1500">
                <a:latin typeface="Arial" panose="020B0604020202020204" pitchFamily="34" charset="0"/>
                <a:cs typeface="Arial" panose="020B0604020202020204" pitchFamily="34" charset="0"/>
              </a:rPr>
              <a:t>Merit capped at 8% of your salary/member/merit year</a:t>
            </a:r>
          </a:p>
          <a:p>
            <a:pPr>
              <a:buFont typeface="Arial"/>
            </a:pPr>
            <a:r>
              <a:rPr lang="en-CA" sz="1500">
                <a:latin typeface="Arial" panose="020B0604020202020204" pitchFamily="34" charset="0"/>
                <a:cs typeface="Arial" panose="020B0604020202020204" pitchFamily="34" charset="0"/>
              </a:rPr>
              <a:t>Any % of members eligible but must have been in the position as of November 1 </a:t>
            </a:r>
          </a:p>
          <a:p>
            <a:pPr>
              <a:buFont typeface="Arial"/>
            </a:pPr>
            <a:r>
              <a:rPr lang="en-CA" sz="1500">
                <a:latin typeface="Arial" panose="020B0604020202020204" pitchFamily="34" charset="0"/>
                <a:cs typeface="Arial" panose="020B0604020202020204" pitchFamily="34" charset="0"/>
              </a:rPr>
              <a:t>People and Resources receives recommendations by June 15</a:t>
            </a:r>
          </a:p>
          <a:p>
            <a:pPr>
              <a:buFont typeface="Arial"/>
            </a:pPr>
            <a:r>
              <a:rPr lang="en-CA" sz="1500">
                <a:latin typeface="Arial" panose="020B0604020202020204" pitchFamily="34" charset="0"/>
                <a:cs typeface="Arial" panose="020B0604020202020204" pitchFamily="34" charset="0"/>
              </a:rPr>
              <a:t>Merit handed out in July</a:t>
            </a:r>
          </a:p>
        </p:txBody>
      </p:sp>
      <p:sp>
        <p:nvSpPr>
          <p:cNvPr id="50" name="Rectangle 49">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677179"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0" y="0"/>
            <a:ext cx="12192000" cy="612000"/>
          </a:xfrm>
          <a:prstGeom prst="rect">
            <a:avLst/>
          </a:prstGeom>
          <a:solidFill>
            <a:srgbClr val="6B0F1A"/>
          </a:solidFill>
        </p:spPr>
        <p:txBody>
          <a:bodyPr wrap="square" rtlCol="0">
            <a:spAutoFit/>
          </a:bodyPr>
          <a:lstStyle/>
          <a:p>
            <a:endParaRPr lang="en-US"/>
          </a:p>
        </p:txBody>
      </p:sp>
    </p:spTree>
    <p:extLst>
      <p:ext uri="{BB962C8B-B14F-4D97-AF65-F5344CB8AC3E}">
        <p14:creationId xmlns:p14="http://schemas.microsoft.com/office/powerpoint/2010/main" val="12087624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A724DBA-D2D9-471E-8ED7-2015DDD950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239014" y="525982"/>
            <a:ext cx="4282983" cy="1200361"/>
          </a:xfrm>
        </p:spPr>
        <p:txBody>
          <a:bodyPr anchor="b">
            <a:normAutofit/>
          </a:bodyPr>
          <a:lstStyle/>
          <a:p>
            <a:r>
              <a:rPr lang="en-US" sz="3600" b="1">
                <a:latin typeface="Arial" panose="020B0604020202020204" pitchFamily="34" charset="0"/>
                <a:cs typeface="Arial" panose="020B0604020202020204" pitchFamily="34" charset="0"/>
              </a:rPr>
              <a:t>Article 12 – Benefits</a:t>
            </a:r>
          </a:p>
        </p:txBody>
      </p:sp>
      <p:sp>
        <p:nvSpPr>
          <p:cNvPr id="13" name="Rectangle 12">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4641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0234"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6657E3DF-2813-A641-6730-81D64B3D44D5}"/>
              </a:ext>
            </a:extLst>
          </p:cNvPr>
          <p:cNvPicPr>
            <a:picLocks noChangeAspect="1"/>
          </p:cNvPicPr>
          <p:nvPr/>
        </p:nvPicPr>
        <p:blipFill>
          <a:blip r:embed="rId3"/>
          <a:stretch>
            <a:fillRect/>
          </a:stretch>
        </p:blipFill>
        <p:spPr>
          <a:xfrm>
            <a:off x="1726723" y="1649035"/>
            <a:ext cx="3327060" cy="3327060"/>
          </a:xfrm>
          <a:prstGeom prst="rect">
            <a:avLst/>
          </a:prstGeom>
        </p:spPr>
      </p:pic>
      <p:sp>
        <p:nvSpPr>
          <p:cNvPr id="17" name="Rectangle 16">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277786"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7239012" y="2031101"/>
            <a:ext cx="4282984" cy="3511943"/>
          </a:xfrm>
        </p:spPr>
        <p:txBody>
          <a:bodyPr vert="horz" lIns="91440" tIns="45720" rIns="91440" bIns="45720" rtlCol="0" anchor="ctr">
            <a:normAutofit/>
          </a:bodyPr>
          <a:lstStyle/>
          <a:p>
            <a:pPr lvl="1"/>
            <a:r>
              <a:rPr lang="en-US" sz="1400" dirty="0">
                <a:latin typeface="Arial" panose="020B0604020202020204" pitchFamily="34" charset="0"/>
                <a:cs typeface="Arial" panose="020B0604020202020204" pitchFamily="34" charset="0"/>
              </a:rPr>
              <a:t>Benefit Plans</a:t>
            </a:r>
          </a:p>
          <a:p>
            <a:pPr lvl="3"/>
            <a:r>
              <a:rPr lang="en-US" sz="1400" dirty="0">
                <a:latin typeface="Arial" panose="020B0604020202020204" pitchFamily="34" charset="0"/>
                <a:cs typeface="Arial" panose="020B0604020202020204" pitchFamily="34" charset="0"/>
              </a:rPr>
              <a:t>Group Life Insurance</a:t>
            </a:r>
          </a:p>
          <a:p>
            <a:pPr lvl="3"/>
            <a:r>
              <a:rPr lang="en-US" sz="1400" dirty="0">
                <a:latin typeface="Arial" panose="020B0604020202020204" pitchFamily="34" charset="0"/>
                <a:cs typeface="Arial" panose="020B0604020202020204" pitchFamily="34" charset="0"/>
              </a:rPr>
              <a:t>Extended Health Care </a:t>
            </a:r>
          </a:p>
          <a:p>
            <a:pPr lvl="3"/>
            <a:r>
              <a:rPr lang="en-US" sz="1400" dirty="0">
                <a:latin typeface="Arial" panose="020B0604020202020204" pitchFamily="34" charset="0"/>
                <a:cs typeface="Arial" panose="020B0604020202020204" pitchFamily="34" charset="0"/>
              </a:rPr>
              <a:t>Dental</a:t>
            </a:r>
          </a:p>
          <a:p>
            <a:pPr lvl="3"/>
            <a:r>
              <a:rPr lang="en-US" sz="1400" dirty="0">
                <a:latin typeface="Arial" panose="020B0604020202020204" pitchFamily="34" charset="0"/>
                <a:cs typeface="Arial" panose="020B0604020202020204" pitchFamily="34" charset="0"/>
              </a:rPr>
              <a:t>Flexible Spending Program</a:t>
            </a:r>
          </a:p>
          <a:p>
            <a:pPr lvl="4"/>
            <a:r>
              <a:rPr lang="en-US" sz="1400" dirty="0">
                <a:latin typeface="Arial" panose="020B0604020202020204" pitchFamily="34" charset="0"/>
                <a:cs typeface="Arial" panose="020B0604020202020204" pitchFamily="34" charset="0"/>
              </a:rPr>
              <a:t>Health Spending Account</a:t>
            </a:r>
          </a:p>
          <a:p>
            <a:pPr lvl="4"/>
            <a:r>
              <a:rPr lang="en-US" sz="1400" dirty="0">
                <a:latin typeface="Arial" panose="020B0604020202020204" pitchFamily="34" charset="0"/>
                <a:cs typeface="Arial" panose="020B0604020202020204" pitchFamily="34" charset="0"/>
              </a:rPr>
              <a:t>Personal Spending Account – taxable benefit</a:t>
            </a:r>
          </a:p>
          <a:p>
            <a:pPr lvl="3"/>
            <a:r>
              <a:rPr lang="en-US" sz="1400" dirty="0">
                <a:latin typeface="Arial" panose="020B0604020202020204" pitchFamily="34" charset="0"/>
                <a:cs typeface="Arial" panose="020B0604020202020204" pitchFamily="34" charset="0"/>
              </a:rPr>
              <a:t>Pension</a:t>
            </a:r>
          </a:p>
          <a:p>
            <a:pPr lvl="1"/>
            <a:r>
              <a:rPr lang="en-US" sz="1400" dirty="0">
                <a:latin typeface="Arial" panose="020B0604020202020204" pitchFamily="34" charset="0"/>
                <a:cs typeface="Arial" panose="020B0604020202020204" pitchFamily="34" charset="0"/>
              </a:rPr>
              <a:t>Tuition Waiver </a:t>
            </a:r>
          </a:p>
          <a:p>
            <a:pPr lvl="1"/>
            <a:r>
              <a:rPr lang="en-US" sz="1400" dirty="0">
                <a:latin typeface="Arial" panose="020B0604020202020204" pitchFamily="34" charset="0"/>
                <a:cs typeface="Arial" panose="020B0604020202020204" pitchFamily="34" charset="0"/>
              </a:rPr>
              <a:t>Accountable Professional Expense Fund (APEF) </a:t>
            </a:r>
          </a:p>
          <a:p>
            <a:pPr lvl="1"/>
            <a:r>
              <a:rPr lang="en-US" sz="1400" dirty="0">
                <a:latin typeface="Arial" panose="020B0604020202020204" pitchFamily="34" charset="0"/>
                <a:cs typeface="Arial" panose="020B0604020202020204" pitchFamily="34" charset="0"/>
              </a:rPr>
              <a:t>Tuition Reimbursement Fund</a:t>
            </a:r>
          </a:p>
          <a:p>
            <a:pPr lvl="1"/>
            <a:r>
              <a:rPr lang="en-US" sz="1400" dirty="0">
                <a:latin typeface="Arial" panose="020B0604020202020204" pitchFamily="34" charset="0"/>
                <a:cs typeface="Arial" panose="020B0604020202020204" pitchFamily="34" charset="0"/>
              </a:rPr>
              <a:t>Kinesiology Facilities – taxable benefit</a:t>
            </a:r>
          </a:p>
        </p:txBody>
      </p:sp>
      <p:sp>
        <p:nvSpPr>
          <p:cNvPr id="19" name="Rectangle 18">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677179"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0" y="0"/>
            <a:ext cx="12192000" cy="612000"/>
          </a:xfrm>
          <a:prstGeom prst="rect">
            <a:avLst/>
          </a:prstGeom>
          <a:solidFill>
            <a:srgbClr val="6B0F1A"/>
          </a:solidFill>
        </p:spPr>
        <p:txBody>
          <a:bodyPr wrap="square" rtlCol="0">
            <a:spAutoFit/>
          </a:bodyPr>
          <a:lstStyle/>
          <a:p>
            <a:endParaRPr lang="en-US"/>
          </a:p>
        </p:txBody>
      </p:sp>
    </p:spTree>
    <p:extLst>
      <p:ext uri="{BB962C8B-B14F-4D97-AF65-F5344CB8AC3E}">
        <p14:creationId xmlns:p14="http://schemas.microsoft.com/office/powerpoint/2010/main" val="12021897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9A724DBA-D2D9-471E-8ED7-2015DDD950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239014" y="525982"/>
            <a:ext cx="4282983" cy="1200361"/>
          </a:xfrm>
        </p:spPr>
        <p:txBody>
          <a:bodyPr anchor="b">
            <a:normAutofit/>
          </a:bodyPr>
          <a:lstStyle/>
          <a:p>
            <a:r>
              <a:rPr lang="en-US" sz="3300" b="1">
                <a:latin typeface="Arial" panose="020B0604020202020204" pitchFamily="34" charset="0"/>
                <a:cs typeface="Arial" panose="020B0604020202020204" pitchFamily="34" charset="0"/>
              </a:rPr>
              <a:t>Article 19 – Holidays and Vacation</a:t>
            </a:r>
          </a:p>
        </p:txBody>
      </p:sp>
      <p:sp>
        <p:nvSpPr>
          <p:cNvPr id="36" name="Rectangle 35">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4641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0234"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B497CFA8-1CDA-47B8-C5E7-6A362F279AD2}"/>
              </a:ext>
            </a:extLst>
          </p:cNvPr>
          <p:cNvPicPr>
            <a:picLocks noChangeAspect="1"/>
          </p:cNvPicPr>
          <p:nvPr/>
        </p:nvPicPr>
        <p:blipFill>
          <a:blip r:embed="rId3"/>
          <a:stretch>
            <a:fillRect/>
          </a:stretch>
        </p:blipFill>
        <p:spPr>
          <a:xfrm>
            <a:off x="1726723" y="1649035"/>
            <a:ext cx="3327060" cy="3327060"/>
          </a:xfrm>
          <a:prstGeom prst="rect">
            <a:avLst/>
          </a:prstGeom>
        </p:spPr>
      </p:pic>
      <p:sp>
        <p:nvSpPr>
          <p:cNvPr id="40" name="Rectangle 39">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277786"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7239012" y="2031101"/>
            <a:ext cx="4282984" cy="3511943"/>
          </a:xfrm>
        </p:spPr>
        <p:txBody>
          <a:bodyPr vert="horz" lIns="91440" tIns="45720" rIns="91440" bIns="45720" rtlCol="0" anchor="ctr">
            <a:normAutofit/>
          </a:bodyPr>
          <a:lstStyle/>
          <a:p>
            <a:pPr>
              <a:buFont typeface="Arial"/>
            </a:pPr>
            <a:r>
              <a:rPr lang="en-CA" sz="1500">
                <a:latin typeface="Arial" panose="020B0604020202020204" pitchFamily="34" charset="0"/>
                <a:cs typeface="Arial" panose="020B0604020202020204" pitchFamily="34" charset="0"/>
              </a:rPr>
              <a:t>Article 19.1.2 – Special Holidays</a:t>
            </a:r>
          </a:p>
          <a:p>
            <a:pPr lvl="1">
              <a:buFont typeface="Arial"/>
            </a:pPr>
            <a:r>
              <a:rPr lang="en-CA" sz="1500">
                <a:latin typeface="Arial" panose="020B0604020202020204" pitchFamily="34" charset="0"/>
                <a:cs typeface="Arial" panose="020B0604020202020204" pitchFamily="34" charset="0"/>
              </a:rPr>
              <a:t>Time off between Xmas and New Year’s</a:t>
            </a:r>
          </a:p>
          <a:p>
            <a:pPr lvl="1">
              <a:buFont typeface="Arial"/>
            </a:pPr>
            <a:endParaRPr lang="en-CA" sz="1500">
              <a:latin typeface="Arial" panose="020B0604020202020204" pitchFamily="34" charset="0"/>
              <a:cs typeface="Arial" panose="020B0604020202020204" pitchFamily="34" charset="0"/>
            </a:endParaRPr>
          </a:p>
          <a:p>
            <a:r>
              <a:rPr lang="en-CA" sz="1500">
                <a:latin typeface="Arial" panose="020B0604020202020204" pitchFamily="34" charset="0"/>
                <a:cs typeface="Arial" panose="020B0604020202020204" pitchFamily="34" charset="0"/>
              </a:rPr>
              <a:t>Vacation </a:t>
            </a:r>
          </a:p>
          <a:p>
            <a:pPr lvl="1"/>
            <a:r>
              <a:rPr lang="en-CA" sz="1500">
                <a:latin typeface="Arial" panose="020B0604020202020204" pitchFamily="34" charset="0"/>
                <a:cs typeface="Arial" panose="020B0604020202020204" pitchFamily="34" charset="0"/>
              </a:rPr>
              <a:t>1 – 6 years of service – 20 working days</a:t>
            </a:r>
          </a:p>
          <a:p>
            <a:pPr marL="68580" indent="0">
              <a:buNone/>
            </a:pPr>
            <a:endParaRPr lang="en-CA" sz="1500">
              <a:latin typeface="Arial" panose="020B0604020202020204" pitchFamily="34" charset="0"/>
              <a:cs typeface="Arial" panose="020B0604020202020204" pitchFamily="34" charset="0"/>
            </a:endParaRPr>
          </a:p>
          <a:p>
            <a:pPr lvl="1"/>
            <a:r>
              <a:rPr lang="en-CA" sz="1500">
                <a:latin typeface="Arial" panose="020B0604020202020204" pitchFamily="34" charset="0"/>
                <a:cs typeface="Arial" panose="020B0604020202020204" pitchFamily="34" charset="0"/>
              </a:rPr>
              <a:t>7 – 16 years of service – 25 working days</a:t>
            </a:r>
          </a:p>
          <a:p>
            <a:pPr marL="68580" indent="0">
              <a:buNone/>
            </a:pPr>
            <a:endParaRPr lang="en-CA" sz="1500">
              <a:latin typeface="Arial" panose="020B0604020202020204" pitchFamily="34" charset="0"/>
              <a:cs typeface="Arial" panose="020B0604020202020204" pitchFamily="34" charset="0"/>
            </a:endParaRPr>
          </a:p>
          <a:p>
            <a:pPr lvl="1"/>
            <a:r>
              <a:rPr lang="en-CA" sz="1500">
                <a:latin typeface="Arial" panose="020B0604020202020204" pitchFamily="34" charset="0"/>
                <a:cs typeface="Arial" panose="020B0604020202020204" pitchFamily="34" charset="0"/>
              </a:rPr>
              <a:t>17 + years of service – 30 working days</a:t>
            </a:r>
          </a:p>
        </p:txBody>
      </p:sp>
      <p:sp>
        <p:nvSpPr>
          <p:cNvPr id="42" name="Rectangle 41">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677179"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0" y="0"/>
            <a:ext cx="12192000" cy="612000"/>
          </a:xfrm>
          <a:prstGeom prst="rect">
            <a:avLst/>
          </a:prstGeom>
          <a:solidFill>
            <a:srgbClr val="6B0F1A"/>
          </a:solidFill>
        </p:spPr>
        <p:txBody>
          <a:bodyPr wrap="square" rtlCol="0">
            <a:spAutoFit/>
          </a:bodyPr>
          <a:lstStyle/>
          <a:p>
            <a:endParaRPr lang="en-US"/>
          </a:p>
        </p:txBody>
      </p:sp>
    </p:spTree>
    <p:extLst>
      <p:ext uri="{BB962C8B-B14F-4D97-AF65-F5344CB8AC3E}">
        <p14:creationId xmlns:p14="http://schemas.microsoft.com/office/powerpoint/2010/main" val="27015569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9A724DBA-D2D9-471E-8ED7-2015DDD950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239014" y="525982"/>
            <a:ext cx="4282983" cy="1200361"/>
          </a:xfrm>
        </p:spPr>
        <p:txBody>
          <a:bodyPr anchor="b">
            <a:normAutofit/>
          </a:bodyPr>
          <a:lstStyle/>
          <a:p>
            <a:r>
              <a:rPr lang="en-US" sz="3600" b="1">
                <a:latin typeface="Arial" panose="020B0604020202020204" pitchFamily="34" charset="0"/>
                <a:cs typeface="Arial" panose="020B0604020202020204" pitchFamily="34" charset="0"/>
              </a:rPr>
              <a:t>Article 20 - Leaves</a:t>
            </a:r>
          </a:p>
        </p:txBody>
      </p:sp>
      <p:sp>
        <p:nvSpPr>
          <p:cNvPr id="40" name="Rectangle 39">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4641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0234"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D3FD9CA-A98E-36B0-6BDC-950C4F1F0FF3}"/>
              </a:ext>
            </a:extLst>
          </p:cNvPr>
          <p:cNvPicPr>
            <a:picLocks noChangeAspect="1"/>
          </p:cNvPicPr>
          <p:nvPr/>
        </p:nvPicPr>
        <p:blipFill>
          <a:blip r:embed="rId3"/>
          <a:stretch>
            <a:fillRect/>
          </a:stretch>
        </p:blipFill>
        <p:spPr>
          <a:xfrm>
            <a:off x="1726723" y="1649035"/>
            <a:ext cx="3327060" cy="3327060"/>
          </a:xfrm>
          <a:prstGeom prst="rect">
            <a:avLst/>
          </a:prstGeom>
        </p:spPr>
      </p:pic>
      <p:sp>
        <p:nvSpPr>
          <p:cNvPr id="44" name="Rectangle 43">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277786"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7239012" y="2031101"/>
            <a:ext cx="4282984" cy="3511943"/>
          </a:xfrm>
        </p:spPr>
        <p:txBody>
          <a:bodyPr vert="horz" lIns="91440" tIns="45720" rIns="91440" bIns="45720" rtlCol="0" anchor="ctr">
            <a:normAutofit/>
          </a:bodyPr>
          <a:lstStyle/>
          <a:p>
            <a:endParaRPr lang="en-US" sz="1800">
              <a:latin typeface="Century Gothic" panose="020B0502020202020204" pitchFamily="34" charset="0"/>
            </a:endParaRPr>
          </a:p>
          <a:p>
            <a:r>
              <a:rPr lang="en-US" sz="1800">
                <a:latin typeface="Arial" panose="020B0604020202020204" pitchFamily="34" charset="0"/>
                <a:cs typeface="Arial" panose="020B0604020202020204" pitchFamily="34" charset="0"/>
              </a:rPr>
              <a:t>Special Leave – paid</a:t>
            </a:r>
          </a:p>
          <a:p>
            <a:r>
              <a:rPr lang="en-US" sz="1800">
                <a:latin typeface="Arial" panose="020B0604020202020204" pitchFamily="34" charset="0"/>
                <a:cs typeface="Arial" panose="020B0604020202020204" pitchFamily="34" charset="0"/>
              </a:rPr>
              <a:t>Deferred Salary </a:t>
            </a:r>
          </a:p>
          <a:p>
            <a:r>
              <a:rPr lang="en-US" sz="1800">
                <a:latin typeface="Arial" panose="020B0604020202020204" pitchFamily="34" charset="0"/>
                <a:cs typeface="Arial" panose="020B0604020202020204" pitchFamily="34" charset="0"/>
              </a:rPr>
              <a:t>Education Leave – both paid and unpaid</a:t>
            </a:r>
          </a:p>
          <a:p>
            <a:r>
              <a:rPr lang="en-US" sz="1800">
                <a:latin typeface="Arial" panose="020B0604020202020204" pitchFamily="34" charset="0"/>
                <a:cs typeface="Arial" panose="020B0604020202020204" pitchFamily="34" charset="0"/>
              </a:rPr>
              <a:t>Leave without Pay (LOA)</a:t>
            </a:r>
          </a:p>
          <a:p>
            <a:r>
              <a:rPr lang="en-US" sz="1800">
                <a:latin typeface="Arial" panose="020B0604020202020204" pitchFamily="34" charset="0"/>
                <a:cs typeface="Arial" panose="020B0604020202020204" pitchFamily="34" charset="0"/>
              </a:rPr>
              <a:t>Leave to hold Political Office</a:t>
            </a:r>
          </a:p>
          <a:p>
            <a:r>
              <a:rPr lang="en-US" sz="1800">
                <a:latin typeface="Arial" panose="020B0604020202020204" pitchFamily="34" charset="0"/>
                <a:cs typeface="Arial" panose="020B0604020202020204" pitchFamily="34" charset="0"/>
              </a:rPr>
              <a:t>Leave for Court Attendance</a:t>
            </a:r>
          </a:p>
          <a:p>
            <a:pPr>
              <a:buFont typeface="Arial"/>
            </a:pPr>
            <a:endParaRPr lang="en-CA" sz="1800">
              <a:cs typeface="Calibri"/>
            </a:endParaRPr>
          </a:p>
        </p:txBody>
      </p:sp>
      <p:sp>
        <p:nvSpPr>
          <p:cNvPr id="46" name="Rectangle 45">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677179"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0" y="0"/>
            <a:ext cx="12192000" cy="612000"/>
          </a:xfrm>
          <a:prstGeom prst="rect">
            <a:avLst/>
          </a:prstGeom>
          <a:solidFill>
            <a:srgbClr val="6B0F1A"/>
          </a:solidFill>
        </p:spPr>
        <p:txBody>
          <a:bodyPr wrap="square" rtlCol="0">
            <a:spAutoFit/>
          </a:bodyPr>
          <a:lstStyle/>
          <a:p>
            <a:endParaRPr lang="en-US"/>
          </a:p>
        </p:txBody>
      </p:sp>
    </p:spTree>
    <p:extLst>
      <p:ext uri="{BB962C8B-B14F-4D97-AF65-F5344CB8AC3E}">
        <p14:creationId xmlns:p14="http://schemas.microsoft.com/office/powerpoint/2010/main" val="14554183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9A724DBA-D2D9-471E-8ED7-2015DDD950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239014" y="525982"/>
            <a:ext cx="4282983" cy="1200361"/>
          </a:xfrm>
        </p:spPr>
        <p:txBody>
          <a:bodyPr anchor="b">
            <a:normAutofit/>
          </a:bodyPr>
          <a:lstStyle/>
          <a:p>
            <a:r>
              <a:rPr lang="en-US" sz="3600" b="1">
                <a:latin typeface="Arial" panose="020B0604020202020204" pitchFamily="34" charset="0"/>
                <a:cs typeface="Arial" panose="020B0604020202020204" pitchFamily="34" charset="0"/>
              </a:rPr>
              <a:t>Article 20 - Leaves con’t</a:t>
            </a:r>
          </a:p>
        </p:txBody>
      </p:sp>
      <p:sp>
        <p:nvSpPr>
          <p:cNvPr id="21" name="Rectangle 20">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4641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0234"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AA2CA6D2-B23C-D8E1-CD90-C97C2A8928CB}"/>
              </a:ext>
            </a:extLst>
          </p:cNvPr>
          <p:cNvPicPr>
            <a:picLocks noChangeAspect="1"/>
          </p:cNvPicPr>
          <p:nvPr/>
        </p:nvPicPr>
        <p:blipFill>
          <a:blip r:embed="rId3"/>
          <a:stretch>
            <a:fillRect/>
          </a:stretch>
        </p:blipFill>
        <p:spPr>
          <a:xfrm>
            <a:off x="1726723" y="1649035"/>
            <a:ext cx="3327060" cy="3327060"/>
          </a:xfrm>
          <a:prstGeom prst="rect">
            <a:avLst/>
          </a:prstGeom>
        </p:spPr>
      </p:pic>
      <p:sp>
        <p:nvSpPr>
          <p:cNvPr id="25" name="Rectangle 24">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277786"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7239012" y="2031101"/>
            <a:ext cx="4282984" cy="3511943"/>
          </a:xfrm>
        </p:spPr>
        <p:txBody>
          <a:bodyPr vert="horz" lIns="91440" tIns="45720" rIns="91440" bIns="45720" rtlCol="0" anchor="ctr">
            <a:normAutofit/>
          </a:bodyPr>
          <a:lstStyle/>
          <a:p>
            <a:r>
              <a:rPr lang="en-US" sz="1800">
                <a:latin typeface="Arial" panose="020B0604020202020204" pitchFamily="34" charset="0"/>
                <a:cs typeface="Arial" panose="020B0604020202020204" pitchFamily="34" charset="0"/>
              </a:rPr>
              <a:t>Maternity, Paternity and Adoption</a:t>
            </a:r>
          </a:p>
          <a:p>
            <a:r>
              <a:rPr lang="en-US" sz="1800">
                <a:latin typeface="Arial" panose="020B0604020202020204" pitchFamily="34" charset="0"/>
                <a:cs typeface="Arial" panose="020B0604020202020204" pitchFamily="34" charset="0"/>
              </a:rPr>
              <a:t>Bereavement and Compassionate</a:t>
            </a:r>
          </a:p>
          <a:p>
            <a:r>
              <a:rPr lang="en-US" sz="1800">
                <a:latin typeface="Arial" panose="020B0604020202020204" pitchFamily="34" charset="0"/>
                <a:cs typeface="Arial" panose="020B0604020202020204" pitchFamily="34" charset="0"/>
              </a:rPr>
              <a:t>Personal/Family – 3 days/year</a:t>
            </a:r>
          </a:p>
          <a:p>
            <a:r>
              <a:rPr lang="en-US" sz="1800">
                <a:latin typeface="Arial" panose="020B0604020202020204" pitchFamily="34" charset="0"/>
                <a:cs typeface="Arial" panose="020B0604020202020204" pitchFamily="34" charset="0"/>
              </a:rPr>
              <a:t>Sick</a:t>
            </a:r>
          </a:p>
          <a:p>
            <a:pPr>
              <a:buFont typeface="Arial"/>
            </a:pPr>
            <a:endParaRPr lang="en-CA" sz="1800">
              <a:cs typeface="Calibri"/>
            </a:endParaRPr>
          </a:p>
        </p:txBody>
      </p:sp>
      <p:sp>
        <p:nvSpPr>
          <p:cNvPr id="27" name="Rectangle 26">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677179"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0" y="0"/>
            <a:ext cx="12192000" cy="612000"/>
          </a:xfrm>
          <a:prstGeom prst="rect">
            <a:avLst/>
          </a:prstGeom>
          <a:solidFill>
            <a:srgbClr val="6B0F1A"/>
          </a:solidFill>
        </p:spPr>
        <p:txBody>
          <a:bodyPr wrap="square" rtlCol="0">
            <a:spAutoFit/>
          </a:bodyPr>
          <a:lstStyle/>
          <a:p>
            <a:endParaRPr lang="en-US"/>
          </a:p>
        </p:txBody>
      </p:sp>
    </p:spTree>
    <p:extLst>
      <p:ext uri="{BB962C8B-B14F-4D97-AF65-F5344CB8AC3E}">
        <p14:creationId xmlns:p14="http://schemas.microsoft.com/office/powerpoint/2010/main" val="32493445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9A724DBA-D2D9-471E-8ED7-2015DDD950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239014" y="525982"/>
            <a:ext cx="4282983" cy="1200361"/>
          </a:xfrm>
        </p:spPr>
        <p:txBody>
          <a:bodyPr anchor="b">
            <a:normAutofit/>
          </a:bodyPr>
          <a:lstStyle/>
          <a:p>
            <a:r>
              <a:rPr lang="en-US" sz="2500" b="1">
                <a:latin typeface="Arial" panose="020B0604020202020204" pitchFamily="34" charset="0"/>
                <a:cs typeface="Arial" panose="020B0604020202020204" pitchFamily="34" charset="0"/>
              </a:rPr>
              <a:t>Salary Continuance (Short Term (STD) and Long Term Disability (LTD)</a:t>
            </a:r>
          </a:p>
        </p:txBody>
      </p:sp>
      <p:sp>
        <p:nvSpPr>
          <p:cNvPr id="38" name="Rectangle 37">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4641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0234"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8C4A96CA-C3E1-293F-8D6A-58861396246C}"/>
              </a:ext>
            </a:extLst>
          </p:cNvPr>
          <p:cNvPicPr>
            <a:picLocks noChangeAspect="1"/>
          </p:cNvPicPr>
          <p:nvPr/>
        </p:nvPicPr>
        <p:blipFill>
          <a:blip r:embed="rId3"/>
          <a:stretch>
            <a:fillRect/>
          </a:stretch>
        </p:blipFill>
        <p:spPr>
          <a:xfrm>
            <a:off x="1726723" y="1649035"/>
            <a:ext cx="3327060" cy="3327060"/>
          </a:xfrm>
          <a:prstGeom prst="rect">
            <a:avLst/>
          </a:prstGeom>
        </p:spPr>
      </p:pic>
      <p:sp>
        <p:nvSpPr>
          <p:cNvPr id="42" name="Rectangle 41">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277786"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7239012" y="2031101"/>
            <a:ext cx="4282984" cy="3511943"/>
          </a:xfrm>
        </p:spPr>
        <p:txBody>
          <a:bodyPr vert="horz" lIns="91440" tIns="45720" rIns="91440" bIns="45720" rtlCol="0" anchor="ctr">
            <a:normAutofit/>
          </a:bodyPr>
          <a:lstStyle/>
          <a:p>
            <a:r>
              <a:rPr lang="en-CA" sz="1700">
                <a:latin typeface="Arial" panose="020B0604020202020204" pitchFamily="34" charset="0"/>
                <a:cs typeface="Arial" panose="020B0604020202020204" pitchFamily="34" charset="0"/>
              </a:rPr>
              <a:t>The majority of ASPA does not have sick time</a:t>
            </a:r>
          </a:p>
          <a:p>
            <a:r>
              <a:rPr lang="en-CA" sz="1700">
                <a:latin typeface="Arial" panose="020B0604020202020204" pitchFamily="34" charset="0"/>
                <a:cs typeface="Arial" panose="020B0604020202020204" pitchFamily="34" charset="0"/>
              </a:rPr>
              <a:t>Salary Continuance</a:t>
            </a:r>
          </a:p>
          <a:p>
            <a:pPr lvl="1"/>
            <a:r>
              <a:rPr lang="en-CA" sz="1700">
                <a:latin typeface="Arial" panose="020B0604020202020204" pitchFamily="34" charset="0"/>
                <a:cs typeface="Arial" panose="020B0604020202020204" pitchFamily="34" charset="0"/>
              </a:rPr>
              <a:t>Day here or there/ five (5) days or less away -100% wage replacement</a:t>
            </a:r>
          </a:p>
          <a:p>
            <a:pPr lvl="1"/>
            <a:r>
              <a:rPr lang="en-CA" sz="1700">
                <a:latin typeface="Arial" panose="020B0604020202020204" pitchFamily="34" charset="0"/>
                <a:cs typeface="Arial" panose="020B0604020202020204" pitchFamily="34" charset="0"/>
              </a:rPr>
              <a:t>Short term disability (STD) – Medically supported period of time off (greater than five (5) days – 112 days, STD  – 100% wage replacement (arc Health)</a:t>
            </a:r>
          </a:p>
          <a:p>
            <a:pPr lvl="1"/>
            <a:r>
              <a:rPr lang="en-CA" sz="1700">
                <a:latin typeface="Arial" panose="020B0604020202020204" pitchFamily="34" charset="0"/>
                <a:cs typeface="Arial" panose="020B0604020202020204" pitchFamily="34" charset="0"/>
              </a:rPr>
              <a:t>After 112 days LTD – 66 2/3% of pre – disability earnings (Sun Life)</a:t>
            </a:r>
          </a:p>
          <a:p>
            <a:pPr>
              <a:buFont typeface="Arial"/>
            </a:pPr>
            <a:endParaRPr lang="en-CA" sz="1700">
              <a:cs typeface="Calibri"/>
            </a:endParaRPr>
          </a:p>
        </p:txBody>
      </p:sp>
      <p:sp>
        <p:nvSpPr>
          <p:cNvPr id="44" name="Rectangle 43">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677179"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0" y="0"/>
            <a:ext cx="12192000" cy="612000"/>
          </a:xfrm>
          <a:prstGeom prst="rect">
            <a:avLst/>
          </a:prstGeom>
          <a:solidFill>
            <a:srgbClr val="6B0F1A"/>
          </a:solidFill>
        </p:spPr>
        <p:txBody>
          <a:bodyPr wrap="square" rtlCol="0">
            <a:spAutoFit/>
          </a:bodyPr>
          <a:lstStyle/>
          <a:p>
            <a:endParaRPr lang="en-US"/>
          </a:p>
        </p:txBody>
      </p:sp>
    </p:spTree>
    <p:extLst>
      <p:ext uri="{BB962C8B-B14F-4D97-AF65-F5344CB8AC3E}">
        <p14:creationId xmlns:p14="http://schemas.microsoft.com/office/powerpoint/2010/main" val="35642966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9A724DBA-D2D9-471E-8ED7-2015DDD950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902937-F131-39EC-A489-FB5A3D26367F}"/>
              </a:ext>
            </a:extLst>
          </p:cNvPr>
          <p:cNvSpPr>
            <a:spLocks noGrp="1"/>
          </p:cNvSpPr>
          <p:nvPr>
            <p:ph type="title"/>
          </p:nvPr>
        </p:nvSpPr>
        <p:spPr>
          <a:xfrm>
            <a:off x="7239014" y="525982"/>
            <a:ext cx="4282983" cy="1200361"/>
          </a:xfrm>
        </p:spPr>
        <p:txBody>
          <a:bodyPr anchor="b">
            <a:normAutofit/>
          </a:bodyPr>
          <a:lstStyle/>
          <a:p>
            <a:r>
              <a:rPr lang="en-CA" sz="3600"/>
              <a:t>Job and Incumbent Status</a:t>
            </a:r>
            <a:endParaRPr lang="en-US" sz="3600"/>
          </a:p>
        </p:txBody>
      </p:sp>
      <p:sp>
        <p:nvSpPr>
          <p:cNvPr id="25" name="Rectangle 24">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4641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0234"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Office Worker">
            <a:extLst>
              <a:ext uri="{FF2B5EF4-FFF2-40B4-BE49-F238E27FC236}">
                <a16:creationId xmlns:a16="http://schemas.microsoft.com/office/drawing/2014/main" id="{D6025A7E-E08A-94A7-B22C-07702076EBF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28182" y="650494"/>
            <a:ext cx="5324142" cy="5324142"/>
          </a:xfrm>
          <a:prstGeom prst="rect">
            <a:avLst/>
          </a:prstGeom>
        </p:spPr>
      </p:pic>
      <p:sp>
        <p:nvSpPr>
          <p:cNvPr id="29" name="Rectangle 28">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277786"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A23F365-5E01-1B09-4EBE-83CFE0EAABE7}"/>
              </a:ext>
            </a:extLst>
          </p:cNvPr>
          <p:cNvSpPr>
            <a:spLocks noGrp="1"/>
          </p:cNvSpPr>
          <p:nvPr>
            <p:ph idx="1"/>
          </p:nvPr>
        </p:nvSpPr>
        <p:spPr>
          <a:xfrm>
            <a:off x="7239012" y="2031101"/>
            <a:ext cx="4282984" cy="3511943"/>
          </a:xfrm>
        </p:spPr>
        <p:txBody>
          <a:bodyPr anchor="ctr">
            <a:normAutofit/>
          </a:bodyPr>
          <a:lstStyle/>
          <a:p>
            <a:r>
              <a:rPr lang="en-CA" sz="1800"/>
              <a:t>You and your job may have different status</a:t>
            </a:r>
          </a:p>
          <a:p>
            <a:pPr lvl="1"/>
            <a:r>
              <a:rPr lang="en-CA" sz="1800"/>
              <a:t>If your job is term you could be </a:t>
            </a:r>
          </a:p>
          <a:p>
            <a:pPr lvl="2"/>
            <a:r>
              <a:rPr lang="en-CA" sz="1800"/>
              <a:t>Term</a:t>
            </a:r>
          </a:p>
          <a:p>
            <a:pPr lvl="2"/>
            <a:r>
              <a:rPr lang="en-CA" sz="1800"/>
              <a:t>Permanent</a:t>
            </a:r>
          </a:p>
          <a:p>
            <a:pPr lvl="1"/>
            <a:r>
              <a:rPr lang="en-CA" sz="1800"/>
              <a:t>If your job is permanent, you are permanent</a:t>
            </a:r>
          </a:p>
          <a:p>
            <a:r>
              <a:rPr lang="en-CA" sz="1800"/>
              <a:t>You become permanent after two years of continuous service in the SAME job.</a:t>
            </a:r>
            <a:endParaRPr lang="en-US" sz="1800"/>
          </a:p>
        </p:txBody>
      </p:sp>
      <p:sp>
        <p:nvSpPr>
          <p:cNvPr id="31" name="Rectangle 30">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677179"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484122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2" name="Rectangle 41">
            <a:extLst>
              <a:ext uri="{FF2B5EF4-FFF2-40B4-BE49-F238E27FC236}">
                <a16:creationId xmlns:a16="http://schemas.microsoft.com/office/drawing/2014/main" id="{9A724DBA-D2D9-471E-8ED7-2015DDD950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65A6E89-DEB6-EB19-7AA0-734C8B32A455}"/>
              </a:ext>
            </a:extLst>
          </p:cNvPr>
          <p:cNvSpPr>
            <a:spLocks noGrp="1"/>
          </p:cNvSpPr>
          <p:nvPr>
            <p:ph type="title"/>
          </p:nvPr>
        </p:nvSpPr>
        <p:spPr>
          <a:xfrm>
            <a:off x="7239014" y="525982"/>
            <a:ext cx="4282983" cy="1200361"/>
          </a:xfrm>
        </p:spPr>
        <p:txBody>
          <a:bodyPr anchor="b">
            <a:normAutofit/>
          </a:bodyPr>
          <a:lstStyle/>
          <a:p>
            <a:pPr algn="ctr"/>
            <a:r>
              <a:rPr lang="en-CA" sz="3600" dirty="0"/>
              <a:t>Layoffs</a:t>
            </a:r>
            <a:endParaRPr lang="en-US" sz="3600" dirty="0"/>
          </a:p>
        </p:txBody>
      </p:sp>
      <p:sp>
        <p:nvSpPr>
          <p:cNvPr id="44" name="Rectangle 43">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4641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0234"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a:extLst>
              <a:ext uri="{FF2B5EF4-FFF2-40B4-BE49-F238E27FC236}">
                <a16:creationId xmlns:a16="http://schemas.microsoft.com/office/drawing/2014/main" id="{C9FE3431-1AAD-1579-D53A-DFDDF17B521A}"/>
              </a:ext>
            </a:extLst>
          </p:cNvPr>
          <p:cNvPicPr>
            <a:picLocks noChangeAspect="1"/>
          </p:cNvPicPr>
          <p:nvPr/>
        </p:nvPicPr>
        <p:blipFill>
          <a:blip r:embed="rId3"/>
          <a:srcRect b="15730"/>
          <a:stretch>
            <a:fillRect/>
          </a:stretch>
        </p:blipFill>
        <p:spPr>
          <a:xfrm>
            <a:off x="576244" y="1729679"/>
            <a:ext cx="5628018" cy="3165771"/>
          </a:xfrm>
          <a:prstGeom prst="rect">
            <a:avLst/>
          </a:prstGeom>
        </p:spPr>
      </p:pic>
      <p:sp>
        <p:nvSpPr>
          <p:cNvPr id="48" name="Rectangle 47">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277786"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677179"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76C4B22D-9C18-65D3-D744-E720E2F134D4}"/>
              </a:ext>
            </a:extLst>
          </p:cNvPr>
          <p:cNvGraphicFramePr>
            <a:graphicFrameLocks noGrp="1"/>
          </p:cNvGraphicFramePr>
          <p:nvPr>
            <p:ph idx="1"/>
            <p:extLst>
              <p:ext uri="{D42A27DB-BD31-4B8C-83A1-F6EECF244321}">
                <p14:modId xmlns:p14="http://schemas.microsoft.com/office/powerpoint/2010/main" val="1500797754"/>
              </p:ext>
            </p:extLst>
          </p:nvPr>
        </p:nvGraphicFramePr>
        <p:xfrm>
          <a:off x="7239012" y="2031101"/>
          <a:ext cx="4282984" cy="35119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12563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2BBFCC2-9888-9F0D-0EAE-28B8F2ECFD78}"/>
              </a:ext>
            </a:extLst>
          </p:cNvPr>
          <p:cNvPicPr>
            <a:picLocks noChangeAspect="1"/>
          </p:cNvPicPr>
          <p:nvPr/>
        </p:nvPicPr>
        <p:blipFill>
          <a:blip r:embed="rId3"/>
          <a:srcRect b="15730"/>
          <a:stretch>
            <a:fillRect/>
          </a:stretch>
        </p:blipFill>
        <p:spPr>
          <a:xfrm>
            <a:off x="20" y="10"/>
            <a:ext cx="12191980" cy="6857990"/>
          </a:xfrm>
          <a:prstGeom prst="rect">
            <a:avLst/>
          </a:prstGeom>
        </p:spPr>
      </p:pic>
      <p:sp>
        <p:nvSpPr>
          <p:cNvPr id="26" name="Rectangle 25">
            <a:extLst>
              <a:ext uri="{FF2B5EF4-FFF2-40B4-BE49-F238E27FC236}">
                <a16:creationId xmlns:a16="http://schemas.microsoft.com/office/drawing/2014/main" id="{257363FD-7E77-4145-9483-331A807A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6802" cy="6858000"/>
          </a:xfrm>
          <a:prstGeom prst="rect">
            <a:avLst/>
          </a:prstGeom>
          <a:gradFill flip="none" rotWithShape="1">
            <a:gsLst>
              <a:gs pos="28000">
                <a:schemeClr val="bg2">
                  <a:alpha val="84000"/>
                </a:schemeClr>
              </a:gs>
              <a:gs pos="74000">
                <a:schemeClr val="bg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BA6038A-91A1-944F-B794-84A752C50DCE}"/>
              </a:ext>
            </a:extLst>
          </p:cNvPr>
          <p:cNvSpPr>
            <a:spLocks noGrp="1"/>
          </p:cNvSpPr>
          <p:nvPr>
            <p:ph type="title"/>
          </p:nvPr>
        </p:nvSpPr>
        <p:spPr>
          <a:xfrm>
            <a:off x="838200" y="365125"/>
            <a:ext cx="10515600" cy="1325563"/>
          </a:xfrm>
        </p:spPr>
        <p:txBody>
          <a:bodyPr>
            <a:normAutofit/>
          </a:bodyPr>
          <a:lstStyle/>
          <a:p>
            <a:r>
              <a:rPr lang="en-CA"/>
              <a:t>Severance </a:t>
            </a:r>
            <a:endParaRPr lang="en-US"/>
          </a:p>
        </p:txBody>
      </p:sp>
      <p:graphicFrame>
        <p:nvGraphicFramePr>
          <p:cNvPr id="5" name="Content Placeholder 2">
            <a:extLst>
              <a:ext uri="{FF2B5EF4-FFF2-40B4-BE49-F238E27FC236}">
                <a16:creationId xmlns:a16="http://schemas.microsoft.com/office/drawing/2014/main" id="{EF5FCB98-DA65-BC32-FE51-D8F7C0F3F2EA}"/>
              </a:ext>
            </a:extLst>
          </p:cNvPr>
          <p:cNvGraphicFramePr>
            <a:graphicFrameLocks noGrp="1"/>
          </p:cNvGraphicFramePr>
          <p:nvPr>
            <p:ph idx="1"/>
            <p:extLst>
              <p:ext uri="{D42A27DB-BD31-4B8C-83A1-F6EECF244321}">
                <p14:modId xmlns:p14="http://schemas.microsoft.com/office/powerpoint/2010/main" val="106032247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6248508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sz="3600" b="1" dirty="0">
                <a:solidFill>
                  <a:schemeClr val="tx2"/>
                </a:solidFill>
                <a:latin typeface="Arial" panose="020B0604020202020204" pitchFamily="34" charset="0"/>
                <a:cs typeface="Arial" panose="020B0604020202020204" pitchFamily="34" charset="0"/>
              </a:rPr>
              <a:t>Who do I go to if I have questions?</a:t>
            </a:r>
            <a:endParaRPr lang="en-CA" sz="3600" b="1" dirty="0">
              <a:solidFill>
                <a:schemeClr val="tx2"/>
              </a:solidFill>
              <a:latin typeface="Arial" panose="020B0604020202020204" pitchFamily="34" charset="0"/>
              <a:cs typeface="Arial" panose="020B0604020202020204" pitchFamily="34" charset="0"/>
            </a:endParaRPr>
          </a:p>
        </p:txBody>
      </p:sp>
      <p:sp>
        <p:nvSpPr>
          <p:cNvPr id="7" name="Text Placeholder 6">
            <a:extLst>
              <a:ext uri="{FF2B5EF4-FFF2-40B4-BE49-F238E27FC236}">
                <a16:creationId xmlns:a16="http://schemas.microsoft.com/office/drawing/2014/main" id="{028BA002-2599-29B0-F96B-955353ACCE8D}"/>
              </a:ext>
            </a:extLst>
          </p:cNvPr>
          <p:cNvSpPr>
            <a:spLocks noGrp="1"/>
          </p:cNvSpPr>
          <p:nvPr>
            <p:ph type="body" idx="1"/>
          </p:nvPr>
        </p:nvSpPr>
        <p:spPr/>
        <p:txBody>
          <a:bodyPr/>
          <a:lstStyle/>
          <a:p>
            <a:r>
              <a:rPr lang="en-CA" dirty="0"/>
              <a:t>Who do you contact </a:t>
            </a:r>
            <a:endParaRPr lang="en-US" dirty="0"/>
          </a:p>
        </p:txBody>
      </p:sp>
      <p:sp>
        <p:nvSpPr>
          <p:cNvPr id="3" name="Content Placeholder 2"/>
          <p:cNvSpPr>
            <a:spLocks noGrp="1"/>
          </p:cNvSpPr>
          <p:nvPr>
            <p:ph sz="half" idx="2"/>
          </p:nvPr>
        </p:nvSpPr>
        <p:spPr/>
        <p:txBody>
          <a:bodyPr vert="horz" lIns="91440" tIns="45720" rIns="91440" bIns="45720" rtlCol="0" anchor="t">
            <a:normAutofit/>
          </a:bodyPr>
          <a:lstStyle/>
          <a:p>
            <a:r>
              <a:rPr lang="en-US" sz="1800" dirty="0">
                <a:solidFill>
                  <a:schemeClr val="tx2"/>
                </a:solidFill>
                <a:latin typeface="Arial" panose="020B0604020202020204" pitchFamily="34" charset="0"/>
                <a:cs typeface="Arial" panose="020B0604020202020204" pitchFamily="34" charset="0"/>
              </a:rPr>
              <a:t>Member of the ASPA executive (</a:t>
            </a:r>
            <a:r>
              <a:rPr lang="en-US" sz="1800" dirty="0">
                <a:solidFill>
                  <a:schemeClr val="tx2"/>
                </a:solidFill>
                <a:latin typeface="Arial" panose="020B0604020202020204" pitchFamily="34" charset="0"/>
                <a:cs typeface="Arial" panose="020B0604020202020204" pitchFamily="34" charset="0"/>
                <a:hlinkClick r:id="rId3"/>
              </a:rPr>
              <a:t>www.aspasask.ca</a:t>
            </a:r>
            <a:r>
              <a:rPr lang="en-US" sz="1800" dirty="0">
                <a:solidFill>
                  <a:schemeClr val="tx2"/>
                </a:solidFill>
                <a:latin typeface="Arial" panose="020B0604020202020204" pitchFamily="34" charset="0"/>
                <a:cs typeface="Arial" panose="020B0604020202020204" pitchFamily="34" charset="0"/>
              </a:rPr>
              <a:t>) </a:t>
            </a:r>
          </a:p>
          <a:p>
            <a:r>
              <a:rPr lang="en-US" sz="1800" dirty="0">
                <a:solidFill>
                  <a:schemeClr val="tx2"/>
                </a:solidFill>
                <a:latin typeface="Arial" panose="020B0604020202020204" pitchFamily="34" charset="0"/>
                <a:cs typeface="Arial" panose="020B0604020202020204" pitchFamily="34" charset="0"/>
              </a:rPr>
              <a:t>Member Services Officer</a:t>
            </a:r>
          </a:p>
          <a:p>
            <a:pPr lvl="1"/>
            <a:r>
              <a:rPr lang="en-US" sz="1800" dirty="0">
                <a:solidFill>
                  <a:schemeClr val="tx2"/>
                </a:solidFill>
                <a:latin typeface="Arial" panose="020B0604020202020204" pitchFamily="34" charset="0"/>
                <a:cs typeface="Arial" panose="020B0604020202020204" pitchFamily="34" charset="0"/>
                <a:hlinkClick r:id="rId4"/>
              </a:rPr>
              <a:t>Shayne@aspasask.ca</a:t>
            </a:r>
            <a:r>
              <a:rPr lang="en-US" sz="1800" dirty="0">
                <a:solidFill>
                  <a:schemeClr val="tx2"/>
                </a:solidFill>
                <a:latin typeface="Arial" panose="020B0604020202020204" pitchFamily="34" charset="0"/>
                <a:cs typeface="Arial" panose="020B0604020202020204" pitchFamily="34" charset="0"/>
              </a:rPr>
              <a:t> </a:t>
            </a:r>
          </a:p>
          <a:p>
            <a:r>
              <a:rPr lang="en-US" sz="1800" dirty="0">
                <a:solidFill>
                  <a:schemeClr val="tx2"/>
                </a:solidFill>
                <a:latin typeface="Arial" panose="020B0604020202020204" pitchFamily="34" charset="0"/>
                <a:cs typeface="Arial" panose="020B0604020202020204" pitchFamily="34" charset="0"/>
              </a:rPr>
              <a:t>Financial and Administrative Assistant </a:t>
            </a:r>
          </a:p>
          <a:p>
            <a:pPr marL="627063"/>
            <a:r>
              <a:rPr lang="en-US" sz="1800" dirty="0">
                <a:solidFill>
                  <a:schemeClr val="tx2"/>
                </a:solidFill>
                <a:latin typeface="Arial" panose="020B0604020202020204" pitchFamily="34" charset="0"/>
                <a:cs typeface="Arial" panose="020B0604020202020204" pitchFamily="34" charset="0"/>
              </a:rPr>
              <a:t>Angeline Hainstock – </a:t>
            </a:r>
            <a:r>
              <a:rPr lang="en-US" sz="1800" dirty="0">
                <a:solidFill>
                  <a:schemeClr val="tx2"/>
                </a:solidFill>
                <a:latin typeface="Arial" panose="020B0604020202020204" pitchFamily="34" charset="0"/>
                <a:cs typeface="Arial" panose="020B0604020202020204" pitchFamily="34" charset="0"/>
                <a:hlinkClick r:id="rId5"/>
              </a:rPr>
              <a:t>Angeline@aspasask.ca</a:t>
            </a:r>
            <a:r>
              <a:rPr lang="en-US" sz="1800" dirty="0">
                <a:solidFill>
                  <a:schemeClr val="tx2"/>
                </a:solidFill>
                <a:latin typeface="Arial" panose="020B0604020202020204" pitchFamily="34" charset="0"/>
                <a:cs typeface="Arial" panose="020B0604020202020204" pitchFamily="34" charset="0"/>
              </a:rPr>
              <a:t> </a:t>
            </a:r>
          </a:p>
          <a:p>
            <a:pPr lvl="1"/>
            <a:r>
              <a:rPr lang="en-US" sz="1800" dirty="0">
                <a:solidFill>
                  <a:schemeClr val="tx2"/>
                </a:solidFill>
                <a:latin typeface="Arial" panose="020B0604020202020204" pitchFamily="34" charset="0"/>
                <a:cs typeface="Arial" panose="020B0604020202020204" pitchFamily="34" charset="0"/>
              </a:rPr>
              <a:t>306.966.2471</a:t>
            </a:r>
          </a:p>
          <a:p>
            <a:pPr lvl="1"/>
            <a:r>
              <a:rPr lang="en-US" sz="1800" dirty="0">
                <a:solidFill>
                  <a:schemeClr val="tx2"/>
                </a:solidFill>
                <a:latin typeface="Arial" panose="020B0604020202020204" pitchFamily="34" charset="0"/>
                <a:cs typeface="Arial" panose="020B0604020202020204" pitchFamily="34" charset="0"/>
              </a:rPr>
              <a:t>Or </a:t>
            </a:r>
            <a:r>
              <a:rPr lang="en-US" sz="1800" dirty="0">
                <a:solidFill>
                  <a:schemeClr val="tx2"/>
                </a:solidFill>
                <a:latin typeface="Arial" panose="020B0604020202020204" pitchFamily="34" charset="0"/>
                <a:cs typeface="Arial" panose="020B0604020202020204" pitchFamily="34" charset="0"/>
                <a:hlinkClick r:id="rId6"/>
              </a:rPr>
              <a:t>aspa@aspasask.ca</a:t>
            </a:r>
            <a:r>
              <a:rPr lang="en-US" sz="1800" dirty="0">
                <a:solidFill>
                  <a:schemeClr val="tx2"/>
                </a:solidFill>
                <a:latin typeface="Arial" panose="020B0604020202020204" pitchFamily="34" charset="0"/>
                <a:cs typeface="Arial" panose="020B0604020202020204" pitchFamily="34" charset="0"/>
              </a:rPr>
              <a:t> </a:t>
            </a:r>
          </a:p>
        </p:txBody>
      </p:sp>
      <p:sp>
        <p:nvSpPr>
          <p:cNvPr id="8" name="Text Placeholder 7">
            <a:extLst>
              <a:ext uri="{FF2B5EF4-FFF2-40B4-BE49-F238E27FC236}">
                <a16:creationId xmlns:a16="http://schemas.microsoft.com/office/drawing/2014/main" id="{320ADD91-E57B-EBD1-4E53-B8C03DB324C0}"/>
              </a:ext>
            </a:extLst>
          </p:cNvPr>
          <p:cNvSpPr>
            <a:spLocks noGrp="1"/>
          </p:cNvSpPr>
          <p:nvPr>
            <p:ph type="body" sz="quarter" idx="3"/>
          </p:nvPr>
        </p:nvSpPr>
        <p:spPr/>
        <p:txBody>
          <a:bodyPr/>
          <a:lstStyle/>
          <a:p>
            <a:r>
              <a:rPr lang="en-CA" dirty="0"/>
              <a:t>When to contact</a:t>
            </a:r>
            <a:endParaRPr lang="en-US" dirty="0"/>
          </a:p>
        </p:txBody>
      </p:sp>
      <p:sp>
        <p:nvSpPr>
          <p:cNvPr id="4" name="Content Placeholder 3">
            <a:extLst>
              <a:ext uri="{FF2B5EF4-FFF2-40B4-BE49-F238E27FC236}">
                <a16:creationId xmlns:a16="http://schemas.microsoft.com/office/drawing/2014/main" id="{2BD284B0-FA17-D28E-CC19-102301DC93E0}"/>
              </a:ext>
            </a:extLst>
          </p:cNvPr>
          <p:cNvSpPr>
            <a:spLocks noGrp="1"/>
          </p:cNvSpPr>
          <p:nvPr>
            <p:ph sz="quarter" idx="4"/>
          </p:nvPr>
        </p:nvSpPr>
        <p:spPr/>
        <p:txBody>
          <a:bodyPr/>
          <a:lstStyle/>
          <a:p>
            <a:r>
              <a:rPr lang="en-CA" dirty="0"/>
              <a:t>Anything related to Discipline</a:t>
            </a:r>
          </a:p>
          <a:p>
            <a:r>
              <a:rPr lang="en-CA" dirty="0"/>
              <a:t>Fact finding meetings</a:t>
            </a:r>
          </a:p>
          <a:p>
            <a:r>
              <a:rPr lang="en-CA" dirty="0"/>
              <a:t>If you feel you are not be treated right</a:t>
            </a:r>
          </a:p>
          <a:p>
            <a:r>
              <a:rPr lang="en-CA" dirty="0"/>
              <a:t>Need advice on dealing with situation </a:t>
            </a:r>
          </a:p>
          <a:p>
            <a:r>
              <a:rPr lang="en-CA" dirty="0"/>
              <a:t>Any time you have a question </a:t>
            </a:r>
            <a:endParaRPr lang="en-US" dirty="0"/>
          </a:p>
        </p:txBody>
      </p:sp>
      <p:sp>
        <p:nvSpPr>
          <p:cNvPr id="5" name="TextBox 4"/>
          <p:cNvSpPr txBox="1"/>
          <p:nvPr/>
        </p:nvSpPr>
        <p:spPr>
          <a:xfrm>
            <a:off x="0" y="0"/>
            <a:ext cx="12192000" cy="612000"/>
          </a:xfrm>
          <a:prstGeom prst="rect">
            <a:avLst/>
          </a:prstGeom>
          <a:solidFill>
            <a:srgbClr val="6B0F1A"/>
          </a:solidFill>
        </p:spPr>
        <p:txBody>
          <a:bodyPr wrap="square" rtlCol="0">
            <a:spAutoFit/>
          </a:bodyPr>
          <a:lstStyle/>
          <a:p>
            <a:endParaRPr lang="en-US"/>
          </a:p>
        </p:txBody>
      </p:sp>
    </p:spTree>
    <p:extLst>
      <p:ext uri="{BB962C8B-B14F-4D97-AF65-F5344CB8AC3E}">
        <p14:creationId xmlns:p14="http://schemas.microsoft.com/office/powerpoint/2010/main" val="26765022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8" name="Rectangle 57">
            <a:extLst>
              <a:ext uri="{FF2B5EF4-FFF2-40B4-BE49-F238E27FC236}">
                <a16:creationId xmlns:a16="http://schemas.microsoft.com/office/drawing/2014/main" id="{6ECA6DCB-B7E1-40A9-9524-540C6DA40B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0" name="Group 59">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61" name="Rectangle 60">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4" name="Rectangle 63">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123821"/>
            <a:ext cx="4975066"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sz="half" idx="1"/>
          </p:nvPr>
        </p:nvSpPr>
        <p:spPr>
          <a:xfrm>
            <a:off x="590719" y="2330505"/>
            <a:ext cx="5278066" cy="3979585"/>
          </a:xfrm>
        </p:spPr>
        <p:txBody>
          <a:bodyPr vert="horz" lIns="91440" tIns="45720" rIns="91440" bIns="45720" rtlCol="0" anchor="ctr">
            <a:normAutofit/>
          </a:bodyPr>
          <a:lstStyle/>
          <a:p>
            <a:pPr marL="0"/>
            <a:r>
              <a:rPr lang="en-US" sz="2000" b="1" dirty="0"/>
              <a:t>QUESTIONS?</a:t>
            </a:r>
          </a:p>
        </p:txBody>
      </p:sp>
      <p:sp>
        <p:nvSpPr>
          <p:cNvPr id="66" name="Rectangle 65">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9687" y="357447"/>
            <a:ext cx="4845488"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8E1B1F12-9A0A-A5CD-5527-FB54ECA4240C}"/>
              </a:ext>
            </a:extLst>
          </p:cNvPr>
          <p:cNvPicPr>
            <a:picLocks noChangeAspect="1"/>
          </p:cNvPicPr>
          <p:nvPr/>
        </p:nvPicPr>
        <p:blipFill>
          <a:blip r:embed="rId3"/>
          <a:stretch>
            <a:fillRect/>
          </a:stretch>
        </p:blipFill>
        <p:spPr>
          <a:xfrm>
            <a:off x="8022761" y="581892"/>
            <a:ext cx="2518756" cy="2518756"/>
          </a:xfrm>
          <a:prstGeom prst="rect">
            <a:avLst/>
          </a:prstGeom>
        </p:spPr>
      </p:pic>
      <p:sp>
        <p:nvSpPr>
          <p:cNvPr id="70" name="Rectangle 69">
            <a:extLst>
              <a:ext uri="{FF2B5EF4-FFF2-40B4-BE49-F238E27FC236}">
                <a16:creationId xmlns:a16="http://schemas.microsoft.com/office/drawing/2014/main" id="{8CB5D2D7-DF65-4E86-BFBA-FFB9B5AC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9687" y="3505479"/>
            <a:ext cx="4845488"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Content Placeholder 7"/>
          <p:cNvPicPr>
            <a:picLocks noGrp="1" noChangeAspect="1"/>
          </p:cNvPicPr>
          <p:nvPr>
            <p:ph sz="half" idx="2"/>
          </p:nvPr>
        </p:nvPicPr>
        <p:blipFill>
          <a:blip r:embed="rId4"/>
          <a:srcRect t="16433" r="1" b="32139"/>
          <a:stretch>
            <a:fillRect/>
          </a:stretch>
        </p:blipFill>
        <p:spPr>
          <a:xfrm>
            <a:off x="7083423" y="3707894"/>
            <a:ext cx="4395569" cy="2518756"/>
          </a:xfrm>
          <a:prstGeom prst="rect">
            <a:avLst/>
          </a:prstGeom>
        </p:spPr>
      </p:pic>
      <p:sp>
        <p:nvSpPr>
          <p:cNvPr id="5" name="TextBox 4"/>
          <p:cNvSpPr txBox="1"/>
          <p:nvPr/>
        </p:nvSpPr>
        <p:spPr>
          <a:xfrm>
            <a:off x="0" y="0"/>
            <a:ext cx="12192000" cy="612000"/>
          </a:xfrm>
          <a:prstGeom prst="rect">
            <a:avLst/>
          </a:prstGeom>
          <a:solidFill>
            <a:srgbClr val="6B0F1A"/>
          </a:solidFill>
        </p:spPr>
        <p:txBody>
          <a:bodyPr wrap="square" rtlCol="0">
            <a:spAutoFit/>
          </a:bodyPr>
          <a:lstStyle/>
          <a:p>
            <a:endParaRPr lang="en-US"/>
          </a:p>
        </p:txBody>
      </p:sp>
    </p:spTree>
    <p:extLst>
      <p:ext uri="{BB962C8B-B14F-4D97-AF65-F5344CB8AC3E}">
        <p14:creationId xmlns:p14="http://schemas.microsoft.com/office/powerpoint/2010/main" val="1962388350"/>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9E2A3C"/>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9E2A3C"/>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3212A3461DDCF4C84D88DDA0557AF05" ma:contentTypeVersion="21" ma:contentTypeDescription="Create a new document." ma:contentTypeScope="" ma:versionID="b5687af15828263e0ca889ee7013f5e8">
  <xsd:schema xmlns:xsd="http://www.w3.org/2001/XMLSchema" xmlns:xs="http://www.w3.org/2001/XMLSchema" xmlns:p="http://schemas.microsoft.com/office/2006/metadata/properties" xmlns:ns2="f48d77f4-880b-4f9f-9b98-836fcaba3bc3" xmlns:ns3="4df473f0-757d-4815-b88b-681996d04a04" targetNamespace="http://schemas.microsoft.com/office/2006/metadata/properties" ma:root="true" ma:fieldsID="22f8b39eaa0d06434cb0ee7c5f406700" ns2:_="" ns3:_="">
    <xsd:import namespace="f48d77f4-880b-4f9f-9b98-836fcaba3bc3"/>
    <xsd:import namespace="4df473f0-757d-4815-b88b-681996d04a04"/>
    <xsd:element name="properties">
      <xsd:complexType>
        <xsd:sequence>
          <xsd:element name="documentManagement">
            <xsd:complexType>
              <xsd:all>
                <xsd:element ref="ns2:SharedWithUsers" minOccurs="0"/>
                <xsd:element ref="ns2:SharingHintHash" minOccurs="0"/>
                <xsd:element ref="ns2:SharedWithDetails" minOccurs="0"/>
                <xsd:element ref="ns2:LastSharedByUser" minOccurs="0"/>
                <xsd:element ref="ns2:LastSharedByTime" minOccurs="0"/>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ServiceAutoKeyPoints" minOccurs="0"/>
                <xsd:element ref="ns3:MediaServiceKeyPoints" minOccurs="0"/>
                <xsd:element ref="ns3:DocumentType" minOccurs="0"/>
                <xsd:element ref="ns3:Date" minOccurs="0"/>
                <xsd:element ref="ns3:Topic" minOccurs="0"/>
                <xsd:element ref="ns3:Partie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8d77f4-880b-4f9f-9b98-836fcaba3bc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internalName="SharingHintHash" ma:readOnly="true">
      <xsd:simpleType>
        <xsd:restriction base="dms:Text"/>
      </xsd:simpleType>
    </xsd:element>
    <xsd:element name="SharedWithDetails" ma:index="10" nillable="true" ma:displayName="Shared With Details" ma:internalName="SharedWithDetails" ma:readOnly="true">
      <xsd:simpleType>
        <xsd:restriction base="dms:Note">
          <xsd:maxLength value="255"/>
        </xsd:restriction>
      </xsd:simpleType>
    </xsd:element>
    <xsd:element name="LastSharedByUser" ma:index="11" nillable="true" ma:displayName="Last Shared By User" ma:description="" ma:internalName="LastSharedByUser" ma:readOnly="true">
      <xsd:simpleType>
        <xsd:restriction base="dms:Note">
          <xsd:maxLength value="255"/>
        </xsd:restriction>
      </xsd:simpleType>
    </xsd:element>
    <xsd:element name="LastSharedByTime" ma:index="12"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4df473f0-757d-4815-b88b-681996d04a04" elementFormDefault="qualified">
    <xsd:import namespace="http://schemas.microsoft.com/office/2006/documentManagement/types"/>
    <xsd:import namespace="http://schemas.microsoft.com/office/infopath/2007/PartnerControls"/>
    <xsd:element name="MediaServiceMetadata" ma:index="13" nillable="true" ma:displayName="MediaServiceMetadata" ma:description="" ma:hidden="true" ma:internalName="MediaServiceMetadata" ma:readOnly="true">
      <xsd:simpleType>
        <xsd:restriction base="dms:Note"/>
      </xsd:simpleType>
    </xsd:element>
    <xsd:element name="MediaServiceFastMetadata" ma:index="14" nillable="true" ma:displayName="MediaServiceFastMetadata" ma:description="" ma:hidden="true" ma:internalName="MediaServiceFastMetadata" ma:readOnly="true">
      <xsd:simpleType>
        <xsd:restriction base="dms:Note"/>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DocumentType" ma:index="23" nillable="true" ma:displayName="Document Type" ma:format="Dropdown" ma:internalName="DocumentType">
      <xsd:simpleType>
        <xsd:restriction base="dms:Text">
          <xsd:maxLength value="255"/>
        </xsd:restriction>
      </xsd:simpleType>
    </xsd:element>
    <xsd:element name="Date" ma:index="24" nillable="true" ma:displayName="Date" ma:format="Dropdown" ma:internalName="Date">
      <xsd:simpleType>
        <xsd:restriction base="dms:Text">
          <xsd:maxLength value="255"/>
        </xsd:restriction>
      </xsd:simpleType>
    </xsd:element>
    <xsd:element name="Topic" ma:index="25" nillable="true" ma:displayName="Topic" ma:format="Dropdown" ma:internalName="Topic">
      <xsd:simpleType>
        <xsd:restriction base="dms:Text">
          <xsd:maxLength value="255"/>
        </xsd:restriction>
      </xsd:simpleType>
    </xsd:element>
    <xsd:element name="Parties" ma:index="26" nillable="true" ma:displayName="Parties" ma:format="Dropdown" ma:internalName="Parties">
      <xsd:simpleType>
        <xsd:restriction base="dms:Note">
          <xsd:maxLength value="255"/>
        </xsd:restriction>
      </xsd:simpleType>
    </xsd:element>
    <xsd:element name="MediaLengthInSeconds" ma:index="27"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DocumentType xmlns="4df473f0-757d-4815-b88b-681996d04a04" xsi:nil="true"/>
    <Date xmlns="4df473f0-757d-4815-b88b-681996d04a04" xsi:nil="true"/>
    <Parties xmlns="4df473f0-757d-4815-b88b-681996d04a04" xsi:nil="true"/>
    <Topic xmlns="4df473f0-757d-4815-b88b-681996d04a0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663C408-EBC6-44C5-8F9D-36FA0F56CFE5}">
  <ds:schemaRefs>
    <ds:schemaRef ds:uri="http://schemas.microsoft.com/office/2006/metadata/contentType"/>
    <ds:schemaRef ds:uri="http://schemas.microsoft.com/office/2006/metadata/properties/metaAttributes"/>
    <ds:schemaRef ds:uri="http://www.w3.org/2000/xmlns/"/>
    <ds:schemaRef ds:uri="http://www.w3.org/2001/XMLSchema"/>
    <ds:schemaRef ds:uri="f48d77f4-880b-4f9f-9b98-836fcaba3bc3"/>
    <ds:schemaRef ds:uri="4df473f0-757d-4815-b88b-681996d04a04"/>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22FB3FD-EBB0-4217-9670-6DF07B8E0925}">
  <ds:schemaRefs>
    <ds:schemaRef ds:uri="http://schemas.microsoft.com/office/2006/metadata/properties"/>
    <ds:schemaRef ds:uri="http://www.w3.org/2000/xmlns/"/>
    <ds:schemaRef ds:uri="4df473f0-757d-4815-b88b-681996d04a04"/>
    <ds:schemaRef ds:uri="http://www.w3.org/2001/XMLSchema-instance"/>
    <ds:schemaRef ds:uri="http://schemas.microsoft.com/office/infopath/2007/PartnerControls"/>
  </ds:schemaRefs>
</ds:datastoreItem>
</file>

<file path=customXml/itemProps3.xml><?xml version="1.0" encoding="utf-8"?>
<ds:datastoreItem xmlns:ds="http://schemas.openxmlformats.org/officeDocument/2006/customXml" ds:itemID="{24528DCA-961D-46F4-BBCC-EFC8CA56FAB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1364</TotalTime>
  <Words>4157</Words>
  <Application>Microsoft Office PowerPoint</Application>
  <PresentationFormat>Widescreen</PresentationFormat>
  <Paragraphs>321</Paragraphs>
  <Slides>30</Slides>
  <Notes>26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Arial</vt:lpstr>
      <vt:lpstr>Calibri</vt:lpstr>
      <vt:lpstr>Calibri Light</vt:lpstr>
      <vt:lpstr>Century Gothic</vt:lpstr>
      <vt:lpstr>1_Office Theme</vt:lpstr>
      <vt:lpstr>Welcome to the UofS and ASPA  </vt:lpstr>
      <vt:lpstr>Introductions </vt:lpstr>
      <vt:lpstr>Agenda</vt:lpstr>
      <vt:lpstr> What is ASPA’s Purpose?</vt:lpstr>
      <vt:lpstr> Who are ASPA members?</vt:lpstr>
      <vt:lpstr> WHAT IS ASPA?</vt:lpstr>
      <vt:lpstr>ASPA Executive </vt:lpstr>
      <vt:lpstr>ASPA Committees </vt:lpstr>
      <vt:lpstr>ASPA Staff </vt:lpstr>
      <vt:lpstr>ASPA Dues</vt:lpstr>
      <vt:lpstr>What are my rights?</vt:lpstr>
      <vt:lpstr>Where do I find my Collective Agreement?</vt:lpstr>
      <vt:lpstr>PowerPoint Presentation</vt:lpstr>
      <vt:lpstr>Article 8 – Probationary Period</vt:lpstr>
      <vt:lpstr>Article 9 – Assignment and Assessment of Duties</vt:lpstr>
      <vt:lpstr>Salary Ranges and Salary – May 1, 2025 – April 30, 2026</vt:lpstr>
      <vt:lpstr>Standard Work Hours Plan </vt:lpstr>
      <vt:lpstr>Alternate Work Hours Plan </vt:lpstr>
      <vt:lpstr>Flex Time versus Salary Continuance</vt:lpstr>
      <vt:lpstr>Article 9.6 – Merit</vt:lpstr>
      <vt:lpstr>Article 12 – Benefits</vt:lpstr>
      <vt:lpstr>Article 19 – Holidays and Vacation</vt:lpstr>
      <vt:lpstr>Article 20 - Leaves</vt:lpstr>
      <vt:lpstr>Article 20 - Leaves con’t</vt:lpstr>
      <vt:lpstr>Salary Continuance (Short Term (STD) and Long Term Disability (LTD)</vt:lpstr>
      <vt:lpstr>Job and Incumbent Status</vt:lpstr>
      <vt:lpstr>Layoffs</vt:lpstr>
      <vt:lpstr>Severance </vt:lpstr>
      <vt:lpstr>Who do I go to if I have questions?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Annual General Meeting April 18, 2018 3:00pm Rm 241 Arts Building</dc:title>
  <dc:creator>dah446</dc:creator>
  <cp:lastModifiedBy>Shayne Meggs</cp:lastModifiedBy>
  <cp:revision>72</cp:revision>
  <dcterms:modified xsi:type="dcterms:W3CDTF">2026-08-25T16:47:23Z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0x010100A3212A3461DDCF4C84D88DDA0557AF05</vt:lpwstr>
  </property>
  <property fmtid="{D5CDD505-2E9C-101B-9397-08002B2CF9AE}" pid="3" name="_dlc_DocIdItemGuid">
    <vt:lpwstr>14377856-7d4a-49b1-b966-918985b7ea6f</vt:lpwstr>
  </property>
</Properties>
</file>