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4" r:id="rId4"/>
  </p:sldMasterIdLst>
  <p:notesMasterIdLst>
    <p:notesMasterId r:id="rId28"/>
  </p:notesMasterIdLst>
  <p:handoutMasterIdLst>
    <p:handoutMasterId r:id="rId29"/>
  </p:handoutMasterIdLst>
  <p:sldIdLst>
    <p:sldId id="1497" r:id="rId5"/>
    <p:sldId id="1520" r:id="rId6"/>
    <p:sldId id="1498" r:id="rId7"/>
    <p:sldId id="1514" r:id="rId8"/>
    <p:sldId id="1515" r:id="rId9"/>
    <p:sldId id="1516" r:id="rId10"/>
    <p:sldId id="1521" r:id="rId11"/>
    <p:sldId id="1526" r:id="rId12"/>
    <p:sldId id="1522" r:id="rId13"/>
    <p:sldId id="1519" r:id="rId14"/>
    <p:sldId id="1524" r:id="rId15"/>
    <p:sldId id="1527" r:id="rId16"/>
    <p:sldId id="1528" r:id="rId17"/>
    <p:sldId id="1529" r:id="rId18"/>
    <p:sldId id="1530" r:id="rId19"/>
    <p:sldId id="1531" r:id="rId20"/>
    <p:sldId id="1532" r:id="rId21"/>
    <p:sldId id="1533" r:id="rId22"/>
    <p:sldId id="1534" r:id="rId23"/>
    <p:sldId id="1535" r:id="rId24"/>
    <p:sldId id="1537" r:id="rId25"/>
    <p:sldId id="1509" r:id="rId26"/>
    <p:sldId id="1518"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9941987A-41B7-49AC-EE6E-03F2D0BD95BA}" name="Daria Naidenov" initials="DN" userId="S::danaidenov@microsoft.com::ab38ab5f-bdf0-4774-ae5a-d2782abb202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5141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5242B5-DD48-E8A5-4AF7-B6877E5E5C91}" v="217" dt="2026-09-22T19:54:25.815"/>
    <p1510:client id="{F0207C64-CD51-F03D-5761-930D9CD3FA05}" v="75" dt="2026-09-21T21:44:57.598"/>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87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ad, Darla" userId="S::dar932@usask.ca::9fdf8546-0657-41e7-af17-2826b3ea5bd1" providerId="AD" clId="Web-{A65242B5-DD48-E8A5-4AF7-B6877E5E5C91}"/>
    <pc:docChg chg="modSld">
      <pc:chgData name="Read, Darla" userId="S::dar932@usask.ca::9fdf8546-0657-41e7-af17-2826b3ea5bd1" providerId="AD" clId="Web-{A65242B5-DD48-E8A5-4AF7-B6877E5E5C91}" dt="2026-09-22T19:54:25.815" v="122" actId="1076"/>
      <pc:docMkLst>
        <pc:docMk/>
      </pc:docMkLst>
      <pc:sldChg chg="addSp delSp modSp">
        <pc:chgData name="Read, Darla" userId="S::dar932@usask.ca::9fdf8546-0657-41e7-af17-2826b3ea5bd1" providerId="AD" clId="Web-{A65242B5-DD48-E8A5-4AF7-B6877E5E5C91}" dt="2026-09-22T19:54:25.815" v="122" actId="1076"/>
        <pc:sldMkLst>
          <pc:docMk/>
          <pc:sldMk cId="3843793409" sldId="1518"/>
        </pc:sldMkLst>
        <pc:spChg chg="del mod">
          <ac:chgData name="Read, Darla" userId="S::dar932@usask.ca::9fdf8546-0657-41e7-af17-2826b3ea5bd1" providerId="AD" clId="Web-{A65242B5-DD48-E8A5-4AF7-B6877E5E5C91}" dt="2026-09-22T19:51:53.017" v="12"/>
          <ac:spMkLst>
            <pc:docMk/>
            <pc:sldMk cId="3843793409" sldId="1518"/>
            <ac:spMk id="2" creationId="{2DC21CBA-BF0E-B09D-1B6D-7B68C95FAF55}"/>
          </ac:spMkLst>
        </pc:spChg>
        <pc:spChg chg="mod">
          <ac:chgData name="Read, Darla" userId="S::dar932@usask.ca::9fdf8546-0657-41e7-af17-2826b3ea5bd1" providerId="AD" clId="Web-{A65242B5-DD48-E8A5-4AF7-B6877E5E5C91}" dt="2026-09-22T19:54:22.737" v="121" actId="1076"/>
          <ac:spMkLst>
            <pc:docMk/>
            <pc:sldMk cId="3843793409" sldId="1518"/>
            <ac:spMk id="3" creationId="{F50FAF19-45F3-90C6-51C9-DEA3089E4D18}"/>
          </ac:spMkLst>
        </pc:spChg>
        <pc:spChg chg="add del">
          <ac:chgData name="Read, Darla" userId="S::dar932@usask.ca::9fdf8546-0657-41e7-af17-2826b3ea5bd1" providerId="AD" clId="Web-{A65242B5-DD48-E8A5-4AF7-B6877E5E5C91}" dt="2026-09-22T19:51:23.470" v="2"/>
          <ac:spMkLst>
            <pc:docMk/>
            <pc:sldMk cId="3843793409" sldId="1518"/>
            <ac:spMk id="4" creationId="{97583615-0013-C87E-9AD6-36D94BECC505}"/>
          </ac:spMkLst>
        </pc:spChg>
        <pc:spChg chg="add mod">
          <ac:chgData name="Read, Darla" userId="S::dar932@usask.ca::9fdf8546-0657-41e7-af17-2826b3ea5bd1" providerId="AD" clId="Web-{A65242B5-DD48-E8A5-4AF7-B6877E5E5C91}" dt="2026-09-22T19:54:25.815" v="122" actId="1076"/>
          <ac:spMkLst>
            <pc:docMk/>
            <pc:sldMk cId="3843793409" sldId="1518"/>
            <ac:spMk id="5" creationId="{E5686CA3-F6E9-DB5E-A485-FB8D3D8011C2}"/>
          </ac:spMkLst>
        </pc:spChg>
        <pc:spChg chg="add del mod">
          <ac:chgData name="Read, Darla" userId="S::dar932@usask.ca::9fdf8546-0657-41e7-af17-2826b3ea5bd1" providerId="AD" clId="Web-{A65242B5-DD48-E8A5-4AF7-B6877E5E5C91}" dt="2026-09-22T19:51:58.767" v="13"/>
          <ac:spMkLst>
            <pc:docMk/>
            <pc:sldMk cId="3843793409" sldId="1518"/>
            <ac:spMk id="8" creationId="{3296F5D8-9EB4-4597-C550-E4183F0AD661}"/>
          </ac:spMkLst>
        </pc:spChg>
        <pc:picChg chg="mod">
          <ac:chgData name="Read, Darla" userId="S::dar932@usask.ca::9fdf8546-0657-41e7-af17-2826b3ea5bd1" providerId="AD" clId="Web-{A65242B5-DD48-E8A5-4AF7-B6877E5E5C91}" dt="2026-09-22T19:51:33.798" v="7" actId="1076"/>
          <ac:picMkLst>
            <pc:docMk/>
            <pc:sldMk cId="3843793409" sldId="1518"/>
            <ac:picMk id="10" creationId="{403136A0-D39A-9E3D-6FD7-64218D53CD37}"/>
          </ac:picMkLst>
        </pc:picChg>
      </pc:sldChg>
    </pc:docChg>
  </pc:docChgLst>
  <pc:docChgLst>
    <pc:chgData name="Read, Darla" userId="S::dar932@usask.ca::9fdf8546-0657-41e7-af17-2826b3ea5bd1" providerId="AD" clId="Web-{F0207C64-CD51-F03D-5761-930D9CD3FA05}"/>
    <pc:docChg chg="modSld sldOrd">
      <pc:chgData name="Read, Darla" userId="S::dar932@usask.ca::9fdf8546-0657-41e7-af17-2826b3ea5bd1" providerId="AD" clId="Web-{F0207C64-CD51-F03D-5761-930D9CD3FA05}" dt="2026-09-21T21:44:52.129" v="972"/>
      <pc:docMkLst>
        <pc:docMk/>
      </pc:docMkLst>
      <pc:sldChg chg="modNotes">
        <pc:chgData name="Read, Darla" userId="S::dar932@usask.ca::9fdf8546-0657-41e7-af17-2826b3ea5bd1" providerId="AD" clId="Web-{F0207C64-CD51-F03D-5761-930D9CD3FA05}" dt="2026-09-21T19:23:33.726" v="76"/>
        <pc:sldMkLst>
          <pc:docMk/>
          <pc:sldMk cId="1566291291" sldId="1514"/>
        </pc:sldMkLst>
      </pc:sldChg>
      <pc:sldChg chg="modSp">
        <pc:chgData name="Read, Darla" userId="S::dar932@usask.ca::9fdf8546-0657-41e7-af17-2826b3ea5bd1" providerId="AD" clId="Web-{F0207C64-CD51-F03D-5761-930D9CD3FA05}" dt="2026-09-21T19:24:05.163" v="78" actId="14100"/>
        <pc:sldMkLst>
          <pc:docMk/>
          <pc:sldMk cId="599029612" sldId="1515"/>
        </pc:sldMkLst>
        <pc:spChg chg="mod">
          <ac:chgData name="Read, Darla" userId="S::dar932@usask.ca::9fdf8546-0657-41e7-af17-2826b3ea5bd1" providerId="AD" clId="Web-{F0207C64-CD51-F03D-5761-930D9CD3FA05}" dt="2026-09-21T19:24:05.163" v="78" actId="14100"/>
          <ac:spMkLst>
            <pc:docMk/>
            <pc:sldMk cId="599029612" sldId="1515"/>
            <ac:spMk id="3" creationId="{E1115141-87C9-23DF-ECBC-B828494C9F1E}"/>
          </ac:spMkLst>
        </pc:spChg>
      </pc:sldChg>
      <pc:sldChg chg="modNotes">
        <pc:chgData name="Read, Darla" userId="S::dar932@usask.ca::9fdf8546-0657-41e7-af17-2826b3ea5bd1" providerId="AD" clId="Web-{F0207C64-CD51-F03D-5761-930D9CD3FA05}" dt="2026-09-21T19:25:15.523" v="287"/>
        <pc:sldMkLst>
          <pc:docMk/>
          <pc:sldMk cId="2168735708" sldId="1516"/>
        </pc:sldMkLst>
      </pc:sldChg>
      <pc:sldChg chg="modSp">
        <pc:chgData name="Read, Darla" userId="S::dar932@usask.ca::9fdf8546-0657-41e7-af17-2826b3ea5bd1" providerId="AD" clId="Web-{F0207C64-CD51-F03D-5761-930D9CD3FA05}" dt="2026-09-21T20:44:04.568" v="810" actId="1076"/>
        <pc:sldMkLst>
          <pc:docMk/>
          <pc:sldMk cId="3843793409" sldId="1518"/>
        </pc:sldMkLst>
        <pc:picChg chg="mod">
          <ac:chgData name="Read, Darla" userId="S::dar932@usask.ca::9fdf8546-0657-41e7-af17-2826b3ea5bd1" providerId="AD" clId="Web-{F0207C64-CD51-F03D-5761-930D9CD3FA05}" dt="2026-09-21T20:44:04.568" v="810" actId="1076"/>
          <ac:picMkLst>
            <pc:docMk/>
            <pc:sldMk cId="3843793409" sldId="1518"/>
            <ac:picMk id="10" creationId="{403136A0-D39A-9E3D-6FD7-64218D53CD37}"/>
          </ac:picMkLst>
        </pc:picChg>
      </pc:sldChg>
      <pc:sldChg chg="modNotes">
        <pc:chgData name="Read, Darla" userId="S::dar932@usask.ca::9fdf8546-0657-41e7-af17-2826b3ea5bd1" providerId="AD" clId="Web-{F0207C64-CD51-F03D-5761-930D9CD3FA05}" dt="2026-09-21T19:26:44.866" v="449"/>
        <pc:sldMkLst>
          <pc:docMk/>
          <pc:sldMk cId="2713997191" sldId="1521"/>
        </pc:sldMkLst>
      </pc:sldChg>
      <pc:sldChg chg="addSp modSp modNotes">
        <pc:chgData name="Read, Darla" userId="S::dar932@usask.ca::9fdf8546-0657-41e7-af17-2826b3ea5bd1" providerId="AD" clId="Web-{F0207C64-CD51-F03D-5761-930D9CD3FA05}" dt="2026-09-21T21:43:17.301" v="814"/>
        <pc:sldMkLst>
          <pc:docMk/>
          <pc:sldMk cId="641506282" sldId="1522"/>
        </pc:sldMkLst>
        <pc:spChg chg="mod">
          <ac:chgData name="Read, Darla" userId="S::dar932@usask.ca::9fdf8546-0657-41e7-af17-2826b3ea5bd1" providerId="AD" clId="Web-{F0207C64-CD51-F03D-5761-930D9CD3FA05}" dt="2026-09-21T21:42:43.707" v="812" actId="20577"/>
          <ac:spMkLst>
            <pc:docMk/>
            <pc:sldMk cId="641506282" sldId="1522"/>
            <ac:spMk id="5" creationId="{A07300A8-F427-CC60-AF1F-13CB3A5E6A22}"/>
          </ac:spMkLst>
        </pc:spChg>
        <pc:picChg chg="add mod">
          <ac:chgData name="Read, Darla" userId="S::dar932@usask.ca::9fdf8546-0657-41e7-af17-2826b3ea5bd1" providerId="AD" clId="Web-{F0207C64-CD51-F03D-5761-930D9CD3FA05}" dt="2026-09-21T20:31:43.786" v="762" actId="1076"/>
          <ac:picMkLst>
            <pc:docMk/>
            <pc:sldMk cId="641506282" sldId="1522"/>
            <ac:picMk id="3" creationId="{D03248D3-9650-F8A6-CA64-E1693008793A}"/>
          </ac:picMkLst>
        </pc:picChg>
      </pc:sldChg>
      <pc:sldChg chg="modSp modNotes">
        <pc:chgData name="Read, Darla" userId="S::dar932@usask.ca::9fdf8546-0657-41e7-af17-2826b3ea5bd1" providerId="AD" clId="Web-{F0207C64-CD51-F03D-5761-930D9CD3FA05}" dt="2026-09-21T21:44:52.129" v="972"/>
        <pc:sldMkLst>
          <pc:docMk/>
          <pc:sldMk cId="394727575" sldId="1524"/>
        </pc:sldMkLst>
        <pc:spChg chg="mod">
          <ac:chgData name="Read, Darla" userId="S::dar932@usask.ca::9fdf8546-0657-41e7-af17-2826b3ea5bd1" providerId="AD" clId="Web-{F0207C64-CD51-F03D-5761-930D9CD3FA05}" dt="2026-09-21T19:20:26.366" v="6" actId="20577"/>
          <ac:spMkLst>
            <pc:docMk/>
            <pc:sldMk cId="394727575" sldId="1524"/>
            <ac:spMk id="3" creationId="{1667A578-D346-4F00-C616-AAB17E18F0D7}"/>
          </ac:spMkLst>
        </pc:spChg>
      </pc:sldChg>
      <pc:sldChg chg="addSp delSp modSp ord">
        <pc:chgData name="Read, Darla" userId="S::dar932@usask.ca::9fdf8546-0657-41e7-af17-2826b3ea5bd1" providerId="AD" clId="Web-{F0207C64-CD51-F03D-5761-930D9CD3FA05}" dt="2026-09-21T20:31:25.740" v="761"/>
        <pc:sldMkLst>
          <pc:docMk/>
          <pc:sldMk cId="3130872898" sldId="1526"/>
        </pc:sldMkLst>
        <pc:spChg chg="del">
          <ac:chgData name="Read, Darla" userId="S::dar932@usask.ca::9fdf8546-0657-41e7-af17-2826b3ea5bd1" providerId="AD" clId="Web-{F0207C64-CD51-F03D-5761-930D9CD3FA05}" dt="2026-09-21T20:15:05.536" v="713"/>
          <ac:spMkLst>
            <pc:docMk/>
            <pc:sldMk cId="3130872898" sldId="1526"/>
            <ac:spMk id="2" creationId="{2FF49AD7-9924-1215-18B5-BA92E5ADAACE}"/>
          </ac:spMkLst>
        </pc:spChg>
        <pc:spChg chg="mod">
          <ac:chgData name="Read, Darla" userId="S::dar932@usask.ca::9fdf8546-0657-41e7-af17-2826b3ea5bd1" providerId="AD" clId="Web-{F0207C64-CD51-F03D-5761-930D9CD3FA05}" dt="2026-09-21T20:15:34.583" v="719" actId="20577"/>
          <ac:spMkLst>
            <pc:docMk/>
            <pc:sldMk cId="3130872898" sldId="1526"/>
            <ac:spMk id="5" creationId="{B27E2292-3C82-2230-F463-A8FDD34347C3}"/>
          </ac:spMkLst>
        </pc:spChg>
        <pc:spChg chg="add del mod">
          <ac:chgData name="Read, Darla" userId="S::dar932@usask.ca::9fdf8546-0657-41e7-af17-2826b3ea5bd1" providerId="AD" clId="Web-{F0207C64-CD51-F03D-5761-930D9CD3FA05}" dt="2026-09-21T20:15:08.927" v="714"/>
          <ac:spMkLst>
            <pc:docMk/>
            <pc:sldMk cId="3130872898" sldId="1526"/>
            <ac:spMk id="6" creationId="{2DBBEED5-987A-4C99-DBB9-B8F335100977}"/>
          </ac:spMkLst>
        </pc:spChg>
        <pc:picChg chg="add mod">
          <ac:chgData name="Read, Darla" userId="S::dar932@usask.ca::9fdf8546-0657-41e7-af17-2826b3ea5bd1" providerId="AD" clId="Web-{F0207C64-CD51-F03D-5761-930D9CD3FA05}" dt="2026-09-21T20:24:34.302" v="757" actId="14100"/>
          <ac:picMkLst>
            <pc:docMk/>
            <pc:sldMk cId="3130872898" sldId="1526"/>
            <ac:picMk id="3" creationId="{7C45C3EF-9E2D-FCCF-DD94-7F359021C36C}"/>
          </ac:picMkLst>
        </pc:picChg>
        <pc:picChg chg="mod">
          <ac:chgData name="Read, Darla" userId="S::dar932@usask.ca::9fdf8546-0657-41e7-af17-2826b3ea5bd1" providerId="AD" clId="Web-{F0207C64-CD51-F03D-5761-930D9CD3FA05}" dt="2026-09-21T20:27:25.661" v="758" actId="1076"/>
          <ac:picMkLst>
            <pc:docMk/>
            <pc:sldMk cId="3130872898" sldId="1526"/>
            <ac:picMk id="9" creationId="{59CDE8AA-AD73-6193-68AA-418DF01ADCE9}"/>
          </ac:picMkLst>
        </pc:picChg>
      </pc:sldChg>
      <pc:sldChg chg="modSp modNotes">
        <pc:chgData name="Read, Darla" userId="S::dar932@usask.ca::9fdf8546-0657-41e7-af17-2826b3ea5bd1" providerId="AD" clId="Web-{F0207C64-CD51-F03D-5761-930D9CD3FA05}" dt="2026-09-21T20:38:41.490" v="771"/>
        <pc:sldMkLst>
          <pc:docMk/>
          <pc:sldMk cId="1751869248" sldId="1530"/>
        </pc:sldMkLst>
        <pc:spChg chg="mod">
          <ac:chgData name="Read, Darla" userId="S::dar932@usask.ca::9fdf8546-0657-41e7-af17-2826b3ea5bd1" providerId="AD" clId="Web-{F0207C64-CD51-F03D-5761-930D9CD3FA05}" dt="2026-09-21T20:16:44.927" v="756" actId="14100"/>
          <ac:spMkLst>
            <pc:docMk/>
            <pc:sldMk cId="1751869248" sldId="1530"/>
            <ac:spMk id="3" creationId="{85BB4041-A262-15D7-A1B2-990445A0FA8E}"/>
          </ac:spMkLst>
        </pc:spChg>
      </pc:sldChg>
      <pc:sldChg chg="modSp">
        <pc:chgData name="Read, Darla" userId="S::dar932@usask.ca::9fdf8546-0657-41e7-af17-2826b3ea5bd1" providerId="AD" clId="Web-{F0207C64-CD51-F03D-5761-930D9CD3FA05}" dt="2026-09-21T19:35:18.851" v="708" actId="14100"/>
        <pc:sldMkLst>
          <pc:docMk/>
          <pc:sldMk cId="328304820" sldId="1531"/>
        </pc:sldMkLst>
        <pc:spChg chg="mod">
          <ac:chgData name="Read, Darla" userId="S::dar932@usask.ca::9fdf8546-0657-41e7-af17-2826b3ea5bd1" providerId="AD" clId="Web-{F0207C64-CD51-F03D-5761-930D9CD3FA05}" dt="2026-09-21T19:35:18.851" v="708" actId="14100"/>
          <ac:spMkLst>
            <pc:docMk/>
            <pc:sldMk cId="328304820" sldId="1531"/>
            <ac:spMk id="3" creationId="{17CE60A6-E7DA-55CA-C45B-05BA7D50F61A}"/>
          </ac:spMkLst>
        </pc:spChg>
      </pc:sldChg>
      <pc:sldChg chg="modSp modNotes">
        <pc:chgData name="Read, Darla" userId="S::dar932@usask.ca::9fdf8546-0657-41e7-af17-2826b3ea5bd1" providerId="AD" clId="Web-{F0207C64-CD51-F03D-5761-930D9CD3FA05}" dt="2026-09-21T20:42:35.068" v="809"/>
        <pc:sldMkLst>
          <pc:docMk/>
          <pc:sldMk cId="347466693" sldId="1533"/>
        </pc:sldMkLst>
        <pc:spChg chg="mod">
          <ac:chgData name="Read, Darla" userId="S::dar932@usask.ca::9fdf8546-0657-41e7-af17-2826b3ea5bd1" providerId="AD" clId="Web-{F0207C64-CD51-F03D-5761-930D9CD3FA05}" dt="2026-09-21T19:36:37.133" v="710" actId="20577"/>
          <ac:spMkLst>
            <pc:docMk/>
            <pc:sldMk cId="347466693" sldId="1533"/>
            <ac:spMk id="5" creationId="{9B1EFC01-DFFC-6D2F-A9D2-5A036D91FDD8}"/>
          </ac:spMkLst>
        </pc:spChg>
      </pc:sldChg>
    </pc:docChg>
  </pc:docChgLst>
  <pc:docChgLst>
    <pc:chgData name="Read, Darla" userId="S::dar932@usask.ca::9fdf8546-0657-41e7-af17-2826b3ea5bd1" providerId="AD" clId="Web-{46BF25EC-CB1F-D1F2-AFE1-ACC92C126FC3}"/>
    <pc:docChg chg="modSld">
      <pc:chgData name="Read, Darla" userId="S::dar932@usask.ca::9fdf8546-0657-41e7-af17-2826b3ea5bd1" providerId="AD" clId="Web-{46BF25EC-CB1F-D1F2-AFE1-ACC92C126FC3}" dt="2026-09-17T16:39:52.688" v="0" actId="14100"/>
      <pc:docMkLst>
        <pc:docMk/>
      </pc:docMkLst>
      <pc:sldChg chg="modSp">
        <pc:chgData name="Read, Darla" userId="S::dar932@usask.ca::9fdf8546-0657-41e7-af17-2826b3ea5bd1" providerId="AD" clId="Web-{46BF25EC-CB1F-D1F2-AFE1-ACC92C126FC3}" dt="2026-09-17T16:39:52.688" v="0" actId="14100"/>
        <pc:sldMkLst>
          <pc:docMk/>
          <pc:sldMk cId="3130872898" sldId="1526"/>
        </pc:sldMkLst>
        <pc:spChg chg="mod">
          <ac:chgData name="Read, Darla" userId="S::dar932@usask.ca::9fdf8546-0657-41e7-af17-2826b3ea5bd1" providerId="AD" clId="Web-{46BF25EC-CB1F-D1F2-AFE1-ACC92C126FC3}" dt="2026-09-17T16:39:52.688" v="0" actId="14100"/>
          <ac:spMkLst>
            <pc:docMk/>
            <pc:sldMk cId="3130872898" sldId="1526"/>
            <ac:spMk id="5" creationId="{B27E2292-3C82-2230-F463-A8FDD34347C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5D1EC30-5B0B-48D0-A1A8-66A96720DF24}" type="datetimeFigureOut">
              <a:rPr lang="en-US" smtClean="0"/>
              <a:t>9/24/2026</a:t>
            </a:fld>
            <a:endParaRPr lang="en-US"/>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B8FBFCE-2205-4B9C-81E5-532E0690D8C1}" type="slidenum">
              <a:rPr lang="en-US" smtClean="0"/>
              <a:t>‹#›</a:t>
            </a:fld>
            <a:endParaRPr lang="en-US"/>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F68A4D-42A7-45F7-9930-00E8DCB48D7E}"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DD6F49-EBB7-4CCF-97A8-E526BB28BB69}" type="slidenum">
              <a:rPr lang="en-US" smtClean="0"/>
              <a:t>‹#›</a:t>
            </a:fld>
            <a:endParaRPr lang="en-US"/>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It's the middle manager professional people: the vet, the accountant, the communicator</a:t>
            </a:r>
          </a:p>
        </p:txBody>
      </p:sp>
      <p:sp>
        <p:nvSpPr>
          <p:cNvPr id="4" name="Slide Number Placeholder 3"/>
          <p:cNvSpPr>
            <a:spLocks noGrp="1"/>
          </p:cNvSpPr>
          <p:nvPr>
            <p:ph type="sldNum" sz="quarter" idx="5"/>
          </p:nvPr>
        </p:nvSpPr>
        <p:spPr/>
        <p:txBody>
          <a:bodyPr/>
          <a:lstStyle/>
          <a:p>
            <a:fld id="{BFDD6F49-EBB7-4CCF-97A8-E526BB28BB69}" type="slidenum">
              <a:rPr lang="en-US" smtClean="0"/>
              <a:t>4</a:t>
            </a:fld>
            <a:endParaRPr lang="en-US"/>
          </a:p>
        </p:txBody>
      </p:sp>
    </p:spTree>
    <p:extLst>
      <p:ext uri="{BB962C8B-B14F-4D97-AF65-F5344CB8AC3E}">
        <p14:creationId xmlns:p14="http://schemas.microsoft.com/office/powerpoint/2010/main" val="31432119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Normally when you are employed, you have an individual contract with the employer. In a union, you have a collective agreement, so your relationship with the employer is through the union. We negotiate the CBA and negotiate with union representatives for all other aspects and provide communication and PD as we can.</a:t>
            </a:r>
          </a:p>
        </p:txBody>
      </p:sp>
      <p:sp>
        <p:nvSpPr>
          <p:cNvPr id="4" name="Slide Number Placeholder 3"/>
          <p:cNvSpPr>
            <a:spLocks noGrp="1"/>
          </p:cNvSpPr>
          <p:nvPr>
            <p:ph type="sldNum" sz="quarter" idx="5"/>
          </p:nvPr>
        </p:nvSpPr>
        <p:spPr/>
        <p:txBody>
          <a:bodyPr/>
          <a:lstStyle/>
          <a:p>
            <a:fld id="{BFDD6F49-EBB7-4CCF-97A8-E526BB28BB69}" type="slidenum">
              <a:rPr lang="en-US" smtClean="0"/>
              <a:t>6</a:t>
            </a:fld>
            <a:endParaRPr lang="en-US"/>
          </a:p>
        </p:txBody>
      </p:sp>
    </p:spTree>
    <p:extLst>
      <p:ext uri="{BB962C8B-B14F-4D97-AF65-F5344CB8AC3E}">
        <p14:creationId xmlns:p14="http://schemas.microsoft.com/office/powerpoint/2010/main" val="568725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Highlight: the presidents and treasurer are elected from the executive board  - that's how school trustees work (the chair is not elected, the trustees elect from themselves)</a:t>
            </a:r>
          </a:p>
        </p:txBody>
      </p:sp>
      <p:sp>
        <p:nvSpPr>
          <p:cNvPr id="4" name="Slide Number Placeholder 3"/>
          <p:cNvSpPr>
            <a:spLocks noGrp="1"/>
          </p:cNvSpPr>
          <p:nvPr>
            <p:ph type="sldNum" sz="quarter" idx="5"/>
          </p:nvPr>
        </p:nvSpPr>
        <p:spPr/>
        <p:txBody>
          <a:bodyPr/>
          <a:lstStyle/>
          <a:p>
            <a:fld id="{BFDD6F49-EBB7-4CCF-97A8-E526BB28BB69}" type="slidenum">
              <a:rPr lang="en-US" smtClean="0"/>
              <a:t>7</a:t>
            </a:fld>
            <a:endParaRPr lang="en-US"/>
          </a:p>
        </p:txBody>
      </p:sp>
    </p:spTree>
    <p:extLst>
      <p:ext uri="{BB962C8B-B14F-4D97-AF65-F5344CB8AC3E}">
        <p14:creationId xmlns:p14="http://schemas.microsoft.com/office/powerpoint/2010/main" val="31268745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i="0">
                <a:solidFill>
                  <a:srgbClr val="0D0D0D"/>
                </a:solidFill>
                <a:effectLst/>
                <a:latin typeface="Söhne"/>
              </a:rPr>
              <a:t>From top, left to right, Candice Pete-Cardoso, Aditya Manek, Erica Li-Humen (Treasurer), Robert Procyk (ASPA President), Nicole Gates-Willick (Regina campus), Shayne Meggs (Staff), Simona Meier (Vice President), Ryan Heistad, Darla Read (Vice President), Karen Mosier, Claire Mugabe (Treasurer in Training), Alison Kraft, Candace Fitchner, and Angeline Hainstock (Staff).</a:t>
            </a:r>
          </a:p>
          <a:p>
            <a:endParaRPr lang="en-US"/>
          </a:p>
        </p:txBody>
      </p:sp>
      <p:sp>
        <p:nvSpPr>
          <p:cNvPr id="4" name="Slide Number Placeholder 3"/>
          <p:cNvSpPr>
            <a:spLocks noGrp="1"/>
          </p:cNvSpPr>
          <p:nvPr>
            <p:ph type="sldNum" sz="quarter" idx="5"/>
          </p:nvPr>
        </p:nvSpPr>
        <p:spPr/>
        <p:txBody>
          <a:bodyPr/>
          <a:lstStyle/>
          <a:p>
            <a:fld id="{BFDD6F49-EBB7-4CCF-97A8-E526BB28BB69}" type="slidenum">
              <a:rPr lang="en-US" smtClean="0"/>
              <a:t>8</a:t>
            </a:fld>
            <a:endParaRPr lang="en-US"/>
          </a:p>
        </p:txBody>
      </p:sp>
    </p:spTree>
    <p:extLst>
      <p:ext uri="{BB962C8B-B14F-4D97-AF65-F5344CB8AC3E}">
        <p14:creationId xmlns:p14="http://schemas.microsoft.com/office/powerpoint/2010/main" val="1801249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MSO: Looks over members services and LR for the organization and provide overall union governance support</a:t>
            </a:r>
            <a:br>
              <a:rPr lang="en-US" dirty="0">
                <a:latin typeface="Calibri"/>
                <a:ea typeface="Calibri"/>
                <a:cs typeface="Calibri"/>
              </a:rPr>
            </a:br>
            <a:r>
              <a:rPr lang="en-US" dirty="0">
                <a:latin typeface="Calibri"/>
                <a:ea typeface="Calibri"/>
                <a:cs typeface="Calibri"/>
              </a:rPr>
              <a:t>FAA: provides financial, administrative, operational, and governance support</a:t>
            </a:r>
          </a:p>
          <a:p>
            <a:r>
              <a:rPr lang="en-US" dirty="0">
                <a:latin typeface="Calibri"/>
                <a:ea typeface="Calibri"/>
                <a:cs typeface="Calibri"/>
              </a:rPr>
              <a:t>These are your place of first contact. Shayne does most of the talking to the employer on a members' behalf</a:t>
            </a:r>
          </a:p>
        </p:txBody>
      </p:sp>
      <p:sp>
        <p:nvSpPr>
          <p:cNvPr id="4" name="Slide Number Placeholder 3"/>
          <p:cNvSpPr>
            <a:spLocks noGrp="1"/>
          </p:cNvSpPr>
          <p:nvPr>
            <p:ph type="sldNum" sz="quarter" idx="5"/>
          </p:nvPr>
        </p:nvSpPr>
        <p:spPr/>
        <p:txBody>
          <a:bodyPr/>
          <a:lstStyle/>
          <a:p>
            <a:fld id="{BFDD6F49-EBB7-4CCF-97A8-E526BB28BB69}" type="slidenum">
              <a:rPr lang="en-US" smtClean="0"/>
              <a:t>9</a:t>
            </a:fld>
            <a:endParaRPr lang="en-US"/>
          </a:p>
        </p:txBody>
      </p:sp>
    </p:spTree>
    <p:extLst>
      <p:ext uri="{BB962C8B-B14F-4D97-AF65-F5344CB8AC3E}">
        <p14:creationId xmlns:p14="http://schemas.microsoft.com/office/powerpoint/2010/main" val="1751711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53EA0-72D7-ED9D-4B43-C3957AB16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BD38CC-6B5C-10C5-02DB-B0F079AC7C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A68C72-E82B-5173-A90F-238A059D2367}"/>
              </a:ext>
            </a:extLst>
          </p:cNvPr>
          <p:cNvSpPr>
            <a:spLocks noGrp="1"/>
          </p:cNvSpPr>
          <p:nvPr>
            <p:ph type="body" idx="1"/>
          </p:nvPr>
        </p:nvSpPr>
        <p:spPr/>
        <p:txBody>
          <a:bodyPr/>
          <a:lstStyle/>
          <a:p>
            <a:r>
              <a:rPr lang="en-US" dirty="0"/>
              <a:t>Work release for Presidents</a:t>
            </a:r>
            <a:br>
              <a:rPr lang="en-US" dirty="0">
                <a:cs typeface="+mn-lt"/>
              </a:rPr>
            </a:br>
            <a:r>
              <a:rPr lang="en-US" dirty="0"/>
              <a:t>Helping with case files when Shayne was on holidays</a:t>
            </a:r>
            <a:br>
              <a:rPr lang="en-US" dirty="0">
                <a:cs typeface="+mn-lt"/>
              </a:rPr>
            </a:br>
            <a:r>
              <a:rPr lang="en-US" dirty="0"/>
              <a:t>Try to have elected member present at meetings, whether they are a first point of contact, disciplinary, and certainly layoffs</a:t>
            </a:r>
          </a:p>
        </p:txBody>
      </p:sp>
      <p:sp>
        <p:nvSpPr>
          <p:cNvPr id="4" name="Slide Number Placeholder 3">
            <a:extLst>
              <a:ext uri="{FF2B5EF4-FFF2-40B4-BE49-F238E27FC236}">
                <a16:creationId xmlns:a16="http://schemas.microsoft.com/office/drawing/2014/main" id="{26844D96-3863-CE69-3211-248EEB6EEA0A}"/>
              </a:ext>
            </a:extLst>
          </p:cNvPr>
          <p:cNvSpPr>
            <a:spLocks noGrp="1"/>
          </p:cNvSpPr>
          <p:nvPr>
            <p:ph type="sldNum" sz="quarter" idx="5"/>
          </p:nvPr>
        </p:nvSpPr>
        <p:spPr/>
        <p:txBody>
          <a:bodyPr/>
          <a:lstStyle/>
          <a:p>
            <a:fld id="{BFDD6F49-EBB7-4CCF-97A8-E526BB28BB69}" type="slidenum">
              <a:rPr lang="en-US" smtClean="0"/>
              <a:t>11</a:t>
            </a:fld>
            <a:endParaRPr lang="en-US"/>
          </a:p>
        </p:txBody>
      </p:sp>
    </p:spTree>
    <p:extLst>
      <p:ext uri="{BB962C8B-B14F-4D97-AF65-F5344CB8AC3E}">
        <p14:creationId xmlns:p14="http://schemas.microsoft.com/office/powerpoint/2010/main" val="3443866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Contact Angeline </a:t>
            </a:r>
          </a:p>
        </p:txBody>
      </p:sp>
      <p:sp>
        <p:nvSpPr>
          <p:cNvPr id="4" name="Slide Number Placeholder 3"/>
          <p:cNvSpPr>
            <a:spLocks noGrp="1"/>
          </p:cNvSpPr>
          <p:nvPr>
            <p:ph type="sldNum" sz="quarter" idx="5"/>
          </p:nvPr>
        </p:nvSpPr>
        <p:spPr/>
        <p:txBody>
          <a:bodyPr/>
          <a:lstStyle/>
          <a:p>
            <a:fld id="{BFDD6F49-EBB7-4CCF-97A8-E526BB28BB69}" type="slidenum">
              <a:rPr lang="en-US" smtClean="0"/>
              <a:t>15</a:t>
            </a:fld>
            <a:endParaRPr lang="en-US"/>
          </a:p>
        </p:txBody>
      </p:sp>
    </p:spTree>
    <p:extLst>
      <p:ext uri="{BB962C8B-B14F-4D97-AF65-F5344CB8AC3E}">
        <p14:creationId xmlns:p14="http://schemas.microsoft.com/office/powerpoint/2010/main" val="41572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Give my perspective based on these benefits.</a:t>
            </a:r>
          </a:p>
        </p:txBody>
      </p:sp>
      <p:sp>
        <p:nvSpPr>
          <p:cNvPr id="4" name="Slide Number Placeholder 3"/>
          <p:cNvSpPr>
            <a:spLocks noGrp="1"/>
          </p:cNvSpPr>
          <p:nvPr>
            <p:ph type="sldNum" sz="quarter" idx="5"/>
          </p:nvPr>
        </p:nvSpPr>
        <p:spPr/>
        <p:txBody>
          <a:bodyPr/>
          <a:lstStyle/>
          <a:p>
            <a:fld id="{BFDD6F49-EBB7-4CCF-97A8-E526BB28BB69}" type="slidenum">
              <a:rPr lang="en-US" smtClean="0"/>
              <a:t>18</a:t>
            </a:fld>
            <a:endParaRPr lang="en-US"/>
          </a:p>
        </p:txBody>
      </p:sp>
    </p:spTree>
    <p:extLst>
      <p:ext uri="{BB962C8B-B14F-4D97-AF65-F5344CB8AC3E}">
        <p14:creationId xmlns:p14="http://schemas.microsoft.com/office/powerpoint/2010/main" val="34079081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598327" y="5096040"/>
            <a:ext cx="10963051" cy="761201"/>
          </a:xfrm>
        </p:spPr>
        <p:txBody>
          <a:bodyPr anchor="b">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598328" y="5972629"/>
            <a:ext cx="10963050" cy="519884"/>
          </a:xfrm>
        </p:spPr>
        <p:txBody>
          <a:bodyPr anchor="t">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4" name="Straight Connector 3">
            <a:extLst>
              <a:ext uri="{FF2B5EF4-FFF2-40B4-BE49-F238E27FC236}">
                <a16:creationId xmlns:a16="http://schemas.microsoft.com/office/drawing/2014/main" id="{E2615D95-4353-B9DA-619F-62F51763C54C}"/>
              </a:ext>
            </a:extLst>
          </p:cNvPr>
          <p:cNvCxnSpPr>
            <a:cxnSpLocks/>
          </p:cNvCxnSpPr>
          <p:nvPr/>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a:t>GROWTH MARKETING PLAN</a:t>
            </a:r>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9DE1B49B-C7C7-46C5-86D1-04B289EB7888}" type="datetime1">
              <a:rPr lang="en-US" smtClean="0"/>
              <a:t>9/24/2026</a:t>
            </a:fld>
            <a:endParaRPr lang="en-US"/>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98327" y="0"/>
            <a:ext cx="11593671" cy="4723939"/>
          </a:xfrm>
          <a:blipFill dpi="0" rotWithShape="1">
            <a:blip r:embed="rId2">
              <a:alphaModFix amt="60000"/>
            </a:blip>
            <a:srcRect/>
            <a:stretch>
              <a:fillRect l="-1459" r="-1"/>
            </a:stretch>
          </a:blip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96848888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cxnSp>
        <p:nvCxnSpPr>
          <p:cNvPr id="7" name="Straight Connector 6">
            <a:extLst>
              <a:ext uri="{FF2B5EF4-FFF2-40B4-BE49-F238E27FC236}">
                <a16:creationId xmlns:a16="http://schemas.microsoft.com/office/drawing/2014/main" id="{6E5A671A-CD1D-3726-5EBC-4251B0B1F630}"/>
              </a:ext>
            </a:extLst>
          </p:cNvPr>
          <p:cNvCxnSpPr/>
          <p:nvPr/>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rot="16200000">
            <a:off x="-2067304" y="2241964"/>
            <a:ext cx="4564376" cy="429768"/>
          </a:xfrm>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4170032-0FB4-49A9-8F94-A4A948FEFA19}"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652BC221-6328-07B8-5E00-E12DFAC6BF43}"/>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075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012214" y="1001716"/>
            <a:ext cx="4545750" cy="3358242"/>
          </a:xfrm>
        </p:spPr>
        <p:txBody>
          <a:bodyPr anchor="b">
            <a:normAutofit/>
          </a:bodyPr>
          <a:lstStyle>
            <a:lvl1pPr algn="l">
              <a:defRPr sz="54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012214" y="4740957"/>
            <a:ext cx="4545749" cy="1482043"/>
          </a:xfrm>
        </p:spPr>
        <p:txBody>
          <a:bodyPr anchor="t">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4C62B492-23F8-09B4-BA81-5C910AC15279}"/>
              </a:ext>
            </a:extLst>
          </p:cNvPr>
          <p:cNvCxnSpPr>
            <a:cxnSpLocks/>
          </p:cNvCxnSpPr>
          <p:nvPr/>
        </p:nvCxnSpPr>
        <p:spPr>
          <a:xfrm>
            <a:off x="6754068" y="164150"/>
            <a:ext cx="54379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rot="16200000">
            <a:off x="-2067304" y="2231454"/>
            <a:ext cx="4564376" cy="429768"/>
          </a:xfrm>
        </p:spPr>
        <p:txBody>
          <a:bodyPr/>
          <a:lstStyle/>
          <a:p>
            <a:r>
              <a:rPr lang="en-US"/>
              <a:t>GROWTH MARKETING PLAN</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rot="16200000">
            <a:off x="-532354" y="5260880"/>
            <a:ext cx="1494476" cy="429768"/>
          </a:xfrm>
        </p:spPr>
        <p:txBody>
          <a:bodyPr/>
          <a:lstStyle>
            <a:lvl1pPr>
              <a:defRPr>
                <a:solidFill>
                  <a:schemeClr val="tx1"/>
                </a:solidFill>
                <a:effectLst/>
              </a:defRPr>
            </a:lvl1pPr>
          </a:lstStyle>
          <a:p>
            <a:fld id="{60806314-2923-4BCD-81C6-1762557E3AD1}" type="datetime1">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98327" y="0"/>
            <a:ext cx="5986622" cy="6858000"/>
          </a:xfrm>
          <a:blipFill dpi="0" rotWithShape="1">
            <a:blip r:embed="rId2">
              <a:alphaModFix amt="60000"/>
            </a:blip>
            <a:srcRect/>
            <a:stretch>
              <a:fillRect l="-2824" r="-1"/>
            </a:stretch>
          </a:blipFill>
        </p:spPr>
        <p:txBody>
          <a:bodyPr/>
          <a:lstStyle>
            <a:lvl1pPr marL="0" indent="0">
              <a:buNone/>
              <a:defRPr/>
            </a:lvl1pPr>
          </a:lstStyle>
          <a:p>
            <a:r>
              <a:rPr lang="en-US"/>
              <a:t>Click icon to add picture</a:t>
            </a:r>
          </a:p>
        </p:txBody>
      </p:sp>
      <p:cxnSp>
        <p:nvCxnSpPr>
          <p:cNvPr id="9" name="Straight Connector 8">
            <a:extLst>
              <a:ext uri="{FF2B5EF4-FFF2-40B4-BE49-F238E27FC236}">
                <a16:creationId xmlns:a16="http://schemas.microsoft.com/office/drawing/2014/main" id="{5680DD37-AA75-5265-3DD3-EADFD5870C34}"/>
              </a:ext>
            </a:extLst>
          </p:cNvPr>
          <p:cNvCxnSpPr>
            <a:cxnSpLocks/>
          </p:cNvCxnSpPr>
          <p:nvPr userDrawn="1"/>
        </p:nvCxnSpPr>
        <p:spPr>
          <a:xfrm>
            <a:off x="6754068"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5FEC9D1-6B65-BD86-B34E-71F8F5629EE4}"/>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155627"/>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32" y="1001715"/>
            <a:ext cx="4724078" cy="2980051"/>
          </a:xfrm>
        </p:spPr>
        <p:txBody>
          <a:bodyPr anchor="t">
            <a:normAutofit/>
          </a:bodyPr>
          <a:lstStyle>
            <a:lvl1pPr algn="l">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31" y="4362766"/>
            <a:ext cx="4724077" cy="1860234"/>
          </a:xfrm>
        </p:spPr>
        <p:txBody>
          <a:bodyPr anchor="t">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5" name="Straight Connector 4">
            <a:extLst>
              <a:ext uri="{FF2B5EF4-FFF2-40B4-BE49-F238E27FC236}">
                <a16:creationId xmlns:a16="http://schemas.microsoft.com/office/drawing/2014/main" id="{61F22791-F1DC-82EE-574A-946C4F39A8F5}"/>
              </a:ext>
            </a:extLst>
          </p:cNvPr>
          <p:cNvCxnSpPr>
            <a:cxnSpLocks/>
          </p:cNvCxnSpPr>
          <p:nvPr userDrawn="1"/>
        </p:nvCxnSpPr>
        <p:spPr>
          <a:xfrm>
            <a:off x="429209" y="164150"/>
            <a:ext cx="514041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rot="16200000">
            <a:off x="-2067733" y="2231455"/>
            <a:ext cx="4564378" cy="429768"/>
          </a:xfrm>
        </p:spPr>
        <p:txBody>
          <a:bodyPr/>
          <a:lstStyle/>
          <a:p>
            <a:r>
              <a:rPr lang="en-US"/>
              <a:t>GROWTH MARKETING PLAN</a:t>
            </a:r>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rot="16200000">
            <a:off x="-537354" y="5265452"/>
            <a:ext cx="1494475" cy="420624"/>
          </a:xfrm>
        </p:spPr>
        <p:txBody>
          <a:bodyPr/>
          <a:lstStyle/>
          <a:p>
            <a:fld id="{D1BD44EB-637E-42FE-BCB7-7CFC0B1C3376}" type="datetime1">
              <a:rPr lang="en-US" smtClean="0"/>
              <a:t>9/24/2026</a:t>
            </a:fld>
            <a:endParaRPr lang="en-US"/>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429" y="6492875"/>
            <a:ext cx="429207" cy="365125"/>
          </a:xfrm>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p:nvPr>
        </p:nvSpPr>
        <p:spPr>
          <a:xfrm>
            <a:off x="5765246" y="0"/>
            <a:ext cx="6426753" cy="6858000"/>
          </a:xfrm>
          <a:blipFill dpi="0" rotWithShape="1">
            <a:blip r:embed="rId2">
              <a:alphaModFix amt="60000"/>
            </a:blip>
            <a:srcRect/>
            <a:stretch>
              <a:fillRect l="-2631"/>
            </a:stretch>
          </a:blipFill>
        </p:spPr>
        <p:txBody>
          <a:bodyPr/>
          <a:lstStyle>
            <a:lvl1pPr marL="0" indent="0">
              <a:buNone/>
              <a:defRPr/>
            </a:lvl1pPr>
          </a:lstStyle>
          <a:p>
            <a:r>
              <a:rPr lang="en-US"/>
              <a:t>Click icon to add picture</a:t>
            </a:r>
          </a:p>
        </p:txBody>
      </p:sp>
      <p:cxnSp>
        <p:nvCxnSpPr>
          <p:cNvPr id="10" name="Straight Connector 9">
            <a:extLst>
              <a:ext uri="{FF2B5EF4-FFF2-40B4-BE49-F238E27FC236}">
                <a16:creationId xmlns:a16="http://schemas.microsoft.com/office/drawing/2014/main" id="{EDC9DC64-28F1-DE35-BA93-42BE9EDD8B26}"/>
              </a:ext>
            </a:extLst>
          </p:cNvPr>
          <p:cNvCxnSpPr>
            <a:cxnSpLocks/>
          </p:cNvCxnSpPr>
          <p:nvPr userDrawn="1"/>
        </p:nvCxnSpPr>
        <p:spPr>
          <a:xfrm>
            <a:off x="556962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A3CE87-786A-4910-E740-1852BBC75C53}"/>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159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1001715"/>
            <a:ext cx="7538423" cy="3457299"/>
          </a:xfrm>
        </p:spPr>
        <p:txBody>
          <a:bodyPr anchor="t">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1" y="4728526"/>
            <a:ext cx="6595444" cy="1494473"/>
          </a:xfrm>
        </p:spPr>
        <p:txBody>
          <a:bodyPr anchor="b">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D8D58296-262D-E3A1-3EDA-108D59ADDEB9}"/>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5425F719-9770-4838-A1BF-8640CFA44CC3}" type="datetime1">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5FC82B15-2BAA-B79D-562D-AB6EE143DF74}"/>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53083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4030" y="1001715"/>
            <a:ext cx="8095015" cy="3361051"/>
          </a:xfrm>
        </p:spPr>
        <p:txBody>
          <a:bodyPr anchor="b">
            <a:normAutofit/>
          </a:bodyPr>
          <a:lstStyle>
            <a:lvl1pPr algn="l">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4030" y="4728524"/>
            <a:ext cx="7538424" cy="1127761"/>
          </a:xfrm>
        </p:spPr>
        <p:txBody>
          <a:bodyPr anchor="t">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617A912A-256D-661B-C181-034D06ED868C}"/>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B2F92B4-CE1A-4C71-BEF0-93A2274B672B}" type="datetime1">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8" name="Straight Connector 7">
            <a:extLst>
              <a:ext uri="{FF2B5EF4-FFF2-40B4-BE49-F238E27FC236}">
                <a16:creationId xmlns:a16="http://schemas.microsoft.com/office/drawing/2014/main" id="{DCC649EA-F1C7-472F-52D7-A93BB7EC19BC}"/>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31194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133602" y="1404262"/>
            <a:ext cx="7924802" cy="2577504"/>
          </a:xfrm>
        </p:spPr>
        <p:txBody>
          <a:bodyPr anchor="b">
            <a:noAutofit/>
          </a:bodyPr>
          <a:lstStyle>
            <a:lvl1pPr algn="ctr">
              <a:defRPr sz="72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519980" y="4353867"/>
            <a:ext cx="7152034" cy="1121418"/>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0CFC45B0-B1A3-3E44-43D7-C15E5073EEB5}"/>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655A5E0-7ACA-4081-A937-2CF1CEC074EB}" type="datetime1">
              <a:rPr lang="en-US" smtClean="0"/>
              <a:t>9/24/2026</a:t>
            </a:fld>
            <a:endParaRPr lang="en-US"/>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7" name="Straight Connector 6">
            <a:extLst>
              <a:ext uri="{FF2B5EF4-FFF2-40B4-BE49-F238E27FC236}">
                <a16:creationId xmlns:a16="http://schemas.microsoft.com/office/drawing/2014/main" id="{3BEA1CDC-959E-33FA-9AF1-75DB91B6A967}"/>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970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Header">
    <p:bg>
      <p:bgPr>
        <a:solidFill>
          <a:srgbClr val="75141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3478" y="1748475"/>
            <a:ext cx="10924476" cy="4730749"/>
          </a:xfrm>
        </p:spPr>
        <p:txBody>
          <a:bodyPr anchor="b">
            <a:normAutofit/>
          </a:bodyPr>
          <a:lstStyle>
            <a:lvl1pPr algn="l">
              <a:defRPr sz="7200">
                <a:solidFill>
                  <a:schemeClr val="bg1"/>
                </a:solidFill>
              </a:defRPr>
            </a:lvl1pPr>
          </a:lstStyle>
          <a:p>
            <a:r>
              <a:rPr lang="en-US"/>
              <a:t>Click to edit Master title style</a:t>
            </a:r>
          </a:p>
        </p:txBody>
      </p:sp>
      <p:cxnSp>
        <p:nvCxnSpPr>
          <p:cNvPr id="7" name="Straight Connector 6">
            <a:extLst>
              <a:ext uri="{FF2B5EF4-FFF2-40B4-BE49-F238E27FC236}">
                <a16:creationId xmlns:a16="http://schemas.microsoft.com/office/drawing/2014/main" id="{6A27FB5B-F1F4-96F1-0152-318F0A4000BC}"/>
              </a:ext>
            </a:extLst>
          </p:cNvPr>
          <p:cNvCxnSpPr/>
          <p:nvPr/>
        </p:nvCxnSpPr>
        <p:spPr>
          <a:xfrm>
            <a:off x="429209" y="164150"/>
            <a:ext cx="117627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61593392-0733-4701-8F74-B58075202E27}"/>
              </a:ext>
            </a:extLst>
          </p:cNvPr>
          <p:cNvCxnSpPr>
            <a:cxnSpLocks/>
          </p:cNvCxnSpPr>
          <p:nvPr userDrawn="1"/>
        </p:nvCxnSpPr>
        <p:spPr>
          <a:xfrm>
            <a:off x="429793"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89246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genda">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0" y="1001713"/>
            <a:ext cx="5702371" cy="4855527"/>
          </a:xfrm>
        </p:spPr>
        <p:txBody>
          <a:bodyPr anchor="ctr">
            <a:normAutofit/>
          </a:bodyPr>
          <a:lstStyle>
            <a:lvl1pPr algn="ctr">
              <a:defRPr sz="4000"/>
            </a:lvl1pPr>
          </a:lstStyle>
          <a:p>
            <a:r>
              <a:rPr lang="en-US"/>
              <a:t>Click to edit Master title style</a:t>
            </a:r>
          </a:p>
        </p:txBody>
      </p:sp>
      <p:cxnSp>
        <p:nvCxnSpPr>
          <p:cNvPr id="6" name="Straight Connector 5">
            <a:extLst>
              <a:ext uri="{FF2B5EF4-FFF2-40B4-BE49-F238E27FC236}">
                <a16:creationId xmlns:a16="http://schemas.microsoft.com/office/drawing/2014/main" id="{95807522-A1BC-0AAD-E7B4-C948DF50EAC6}"/>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08506C6-7398-25A3-A121-87E3BF8366E4}"/>
              </a:ext>
            </a:extLst>
          </p:cNvPr>
          <p:cNvCxnSpPr>
            <a:cxnSpLocks/>
          </p:cNvCxnSpPr>
          <p:nvPr userDrawn="1"/>
        </p:nvCxnSpPr>
        <p:spPr>
          <a:xfrm>
            <a:off x="654122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C4D0019-5D4E-18AB-5653-979E0D7032FB}"/>
              </a:ext>
            </a:extLst>
          </p:cNvPr>
          <p:cNvCxnSpPr>
            <a:cxnSpLocks/>
          </p:cNvCxnSpPr>
          <p:nvPr userDrawn="1"/>
        </p:nvCxnSpPr>
        <p:spPr>
          <a:xfrm>
            <a:off x="6541227" y="164150"/>
            <a:ext cx="565077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32C7AAB3-9B5A-4636-BF0B-2B99D42F5638}" type="datetime1">
              <a:rPr lang="en-US" smtClean="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224097" y="1001713"/>
            <a:ext cx="4333859" cy="4855527"/>
          </a:xfrm>
        </p:spPr>
        <p:txBody>
          <a:bodyPr anchor="ctr">
            <a:normAutofit/>
          </a:bodyPr>
          <a:lstStyle>
            <a:lvl1pPr marL="457200" indent="-457200" algn="l">
              <a:buFont typeface="+mj-lt"/>
              <a:buAutoNum type="arabicPeriod"/>
              <a:defRPr sz="1600"/>
            </a:lvl1pPr>
            <a:lvl2pPr marL="685800" indent="-457200" algn="l">
              <a:buFont typeface="+mj-lt"/>
              <a:buAutoNum type="arabicPeriod"/>
              <a:defRPr sz="1600"/>
            </a:lvl2pPr>
            <a:lvl3pPr marL="800100" indent="-342900" algn="l">
              <a:buFont typeface="+mj-lt"/>
              <a:buAutoNum type="arabicPeriod"/>
              <a:defRPr sz="1600"/>
            </a:lvl3pPr>
            <a:lvl4pPr marL="1028700" indent="-342900" algn="l">
              <a:buFont typeface="+mj-lt"/>
              <a:buAutoNum type="arabicPeriod"/>
              <a:defRPr sz="1600"/>
            </a:lvl4pPr>
            <a:lvl5pPr marL="1257300" indent="-342900" algn="l">
              <a:buFont typeface="+mj-lt"/>
              <a:buAutoNum type="arabicPeriod"/>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44722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with Pictur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761419" y="1001716"/>
            <a:ext cx="4796545" cy="1503374"/>
          </a:xfrm>
        </p:spPr>
        <p:txBody>
          <a:bodyPr anchor="b">
            <a:normAutofit/>
          </a:bodyPr>
          <a:lstStyle>
            <a:lvl1pPr>
              <a:defRPr sz="4000"/>
            </a:lvl1pPr>
          </a:lstStyle>
          <a:p>
            <a:r>
              <a:rPr lang="en-US"/>
              <a:t>Click to edit Master title style</a:t>
            </a:r>
          </a:p>
        </p:txBody>
      </p:sp>
      <p:cxnSp>
        <p:nvCxnSpPr>
          <p:cNvPr id="9" name="Straight Connector 8">
            <a:extLst>
              <a:ext uri="{FF2B5EF4-FFF2-40B4-BE49-F238E27FC236}">
                <a16:creationId xmlns:a16="http://schemas.microsoft.com/office/drawing/2014/main" id="{1C92E087-D311-16FB-DFD8-7DFD79458D04}"/>
              </a:ext>
            </a:extLst>
          </p:cNvPr>
          <p:cNvCxnSpPr>
            <a:cxnSpLocks/>
          </p:cNvCxnSpPr>
          <p:nvPr userDrawn="1"/>
        </p:nvCxnSpPr>
        <p:spPr>
          <a:xfrm>
            <a:off x="6096000" y="164150"/>
            <a:ext cx="609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rot="16200000">
            <a:off x="-2067304" y="2231454"/>
            <a:ext cx="4564376" cy="429768"/>
          </a:xfrm>
        </p:spPr>
        <p:txBody>
          <a:bodyPr/>
          <a:lstStyle/>
          <a:p>
            <a:r>
              <a:rPr lang="en-US"/>
              <a:t>GROWTH MARKETING PLAN</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rot="16200000">
            <a:off x="-532353" y="5260880"/>
            <a:ext cx="1494474" cy="429768"/>
          </a:xfrm>
        </p:spPr>
        <p:txBody>
          <a:bodyPr/>
          <a:lstStyle/>
          <a:p>
            <a:fld id="{569377BB-3A7F-48AE-8949-DF715FC88965}" type="datetime1">
              <a:rPr lang="en-US" smtClean="0"/>
              <a:t>9/24/2026</a:t>
            </a:fld>
            <a:endParaRPr lang="en-US"/>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Picture Placeholder 7">
            <a:extLst>
              <a:ext uri="{FF2B5EF4-FFF2-40B4-BE49-F238E27FC236}">
                <a16:creationId xmlns:a16="http://schemas.microsoft.com/office/drawing/2014/main" id="{9AC20259-235D-F9C3-3788-C1457976F5AC}"/>
              </a:ext>
            </a:extLst>
          </p:cNvPr>
          <p:cNvSpPr>
            <a:spLocks noGrp="1"/>
          </p:cNvSpPr>
          <p:nvPr>
            <p:ph type="pic" sz="quarter" idx="14"/>
          </p:nvPr>
        </p:nvSpPr>
        <p:spPr>
          <a:xfrm>
            <a:off x="598329" y="0"/>
            <a:ext cx="5331038" cy="6858000"/>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776581" y="2886088"/>
            <a:ext cx="4781383" cy="3336912"/>
          </a:xfrm>
        </p:spPr>
        <p:txBody>
          <a:bodyPr anchor="b">
            <a:normAutofit/>
          </a:bodyPr>
          <a:lstStyle>
            <a:lvl1pPr marL="0" indent="0">
              <a:buFont typeface="+mj-lt"/>
              <a:buNone/>
              <a:defRPr sz="1600"/>
            </a:lvl1pPr>
            <a:lvl2pPr marL="228600" indent="0">
              <a:buFont typeface="+mj-lt"/>
              <a:buNone/>
              <a:defRPr sz="1600"/>
            </a:lvl2pPr>
            <a:lvl3pPr marL="457200" indent="0">
              <a:buFont typeface="+mj-lt"/>
              <a:buNone/>
              <a:defRPr sz="1600"/>
            </a:lvl3pPr>
            <a:lvl4pPr marL="685800" indent="0">
              <a:buFont typeface="+mj-lt"/>
              <a:buNone/>
              <a:defRPr sz="1600"/>
            </a:lvl4pPr>
            <a:lvl5pPr marL="914400" indent="0">
              <a:buFont typeface="+mj-lt"/>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141EF905-FBC0-6AEE-DA7E-A6361F7EF6BB}"/>
              </a:ext>
            </a:extLst>
          </p:cNvPr>
          <p:cNvCxnSpPr>
            <a:cxnSpLocks/>
          </p:cNvCxnSpPr>
          <p:nvPr userDrawn="1"/>
        </p:nvCxnSpPr>
        <p:spPr>
          <a:xfrm>
            <a:off x="609904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EC5A10F-4276-544F-CA8D-14E3EDCA493B}"/>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2567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2496190"/>
            <a:ext cx="4714881" cy="2232336"/>
          </a:xfrm>
        </p:spPr>
        <p:txBody>
          <a:bodyPr>
            <a:normAutofit/>
          </a:bodyPr>
          <a:lstStyle>
            <a:lvl1pPr>
              <a:defRPr sz="4000"/>
            </a:lvl1pPr>
          </a:lstStyle>
          <a:p>
            <a:r>
              <a:rPr lang="en-US"/>
              <a:t>Click to edit Master title style</a:t>
            </a:r>
          </a:p>
        </p:txBody>
      </p:sp>
      <p:cxnSp>
        <p:nvCxnSpPr>
          <p:cNvPr id="9" name="Straight Connector 8">
            <a:extLst>
              <a:ext uri="{FF2B5EF4-FFF2-40B4-BE49-F238E27FC236}">
                <a16:creationId xmlns:a16="http://schemas.microsoft.com/office/drawing/2014/main" id="{430124F2-891B-DC7A-86AD-C038AE8A6493}"/>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9F5C65A-63EB-4D03-A77A-34D9179F227E}"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96190"/>
            <a:ext cx="4325112" cy="2232335"/>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CD1D8F17-EF76-0E40-74BF-199C61642602}"/>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07350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2133757"/>
            <a:ext cx="4328497" cy="3728831"/>
          </a:xfrm>
        </p:spPr>
        <p:txBody>
          <a:bodyPr>
            <a:normAutofit/>
          </a:bodyPr>
          <a:lstStyle>
            <a:lvl1pPr>
              <a:defRPr sz="4000"/>
            </a:lvl1pPr>
          </a:lstStyle>
          <a:p>
            <a:r>
              <a:rPr lang="en-US"/>
              <a:t>Click to edit Master title style</a:t>
            </a:r>
          </a:p>
        </p:txBody>
      </p:sp>
      <p:cxnSp>
        <p:nvCxnSpPr>
          <p:cNvPr id="9" name="Straight Connector 8">
            <a:extLst>
              <a:ext uri="{FF2B5EF4-FFF2-40B4-BE49-F238E27FC236}">
                <a16:creationId xmlns:a16="http://schemas.microsoft.com/office/drawing/2014/main" id="{6EB3FC25-52BF-D39B-F6D8-ACD115F19721}"/>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43B156B-F59C-4C90-B2BF-52C692BF43D0}"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348911" y="2129475"/>
            <a:ext cx="5266077" cy="3727766"/>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A9054AC9-7FE7-AA63-76C1-0BB3E059FCEA}"/>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022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1381759"/>
            <a:ext cx="4358311" cy="4841241"/>
          </a:xfrm>
        </p:spPr>
        <p:txBody>
          <a:bodyPr>
            <a:normAutofit/>
          </a:bodyPr>
          <a:lstStyle>
            <a:lvl1pPr>
              <a:defRPr sz="4000"/>
            </a:lvl1pPr>
          </a:lstStyle>
          <a:p>
            <a:r>
              <a:rPr lang="en-US"/>
              <a:t>Click to edit Master title style</a:t>
            </a:r>
          </a:p>
        </p:txBody>
      </p:sp>
      <p:cxnSp>
        <p:nvCxnSpPr>
          <p:cNvPr id="9" name="Straight Connector 8">
            <a:extLst>
              <a:ext uri="{FF2B5EF4-FFF2-40B4-BE49-F238E27FC236}">
                <a16:creationId xmlns:a16="http://schemas.microsoft.com/office/drawing/2014/main" id="{1835D4DD-0247-2268-9444-EBEAF09126E2}"/>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E5D3B20-6D77-4E10-9C9F-10A32026F483}"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378726" y="1381759"/>
            <a:ext cx="5622648" cy="4841241"/>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32B1FAB-0434-52D4-45F7-F1C56FA427F8}"/>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729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29" y="1001715"/>
            <a:ext cx="4328497" cy="4855526"/>
          </a:xfrm>
        </p:spPr>
        <p:txBody>
          <a:bodyPr anchor="ctr">
            <a:normAutofit/>
          </a:bodyPr>
          <a:lstStyle>
            <a:lvl1pPr algn="ctr">
              <a:defRPr sz="4000"/>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8CBBBE18-C792-4A63-8F5A-CED2F5653C9B}"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5883174" y="1001714"/>
            <a:ext cx="5118206" cy="4855527"/>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68F4B9D1-5247-53CB-C1FC-9E3459BF16C4}"/>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43F8E40-0F32-5592-0885-55CEBFBDF0AB}"/>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6138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900433"/>
            <a:ext cx="3771900" cy="5221285"/>
          </a:xfrm>
        </p:spPr>
        <p:txBody>
          <a:bodyPr anchor="ctr">
            <a:normAutofit/>
          </a:bodyPr>
          <a:lstStyle>
            <a:lvl1pPr algn="ctr">
              <a:defRPr sz="4000"/>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52B4E55-CD3E-4D87-9041-7A8452BD5273}" type="datetime1">
              <a:rPr lang="en-US" smtClean="0"/>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348911" y="900432"/>
            <a:ext cx="6209054" cy="5221285"/>
          </a:xfrm>
        </p:spPr>
        <p:txBody>
          <a:bodyPr anchor="ct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CE7E8DAF-8174-2859-E029-6F85464CAC9F}"/>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228395-2719-9A44-CE27-6CFD8BD848E8}"/>
              </a:ext>
            </a:extLst>
          </p:cNvPr>
          <p:cNvCxnSpPr>
            <a:cxnSpLocks/>
          </p:cNvCxnSpPr>
          <p:nvPr userDrawn="1"/>
        </p:nvCxnSpPr>
        <p:spPr>
          <a:xfrm>
            <a:off x="4883705" y="164150"/>
            <a:ext cx="730829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83E6F6-12DD-3AC0-8C59-D6E9DEDA1456}"/>
              </a:ext>
            </a:extLst>
          </p:cNvPr>
          <p:cNvCxnSpPr>
            <a:cxnSpLocks/>
          </p:cNvCxnSpPr>
          <p:nvPr userDrawn="1"/>
        </p:nvCxnSpPr>
        <p:spPr>
          <a:xfrm>
            <a:off x="488370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4417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113785" y="1001715"/>
            <a:ext cx="6444179" cy="1122374"/>
          </a:xfrm>
        </p:spPr>
        <p:txBody>
          <a:bodyPr anchor="b">
            <a:noAutofit/>
          </a:bodyPr>
          <a:lstStyle>
            <a:lvl1pPr>
              <a:defRPr sz="4000"/>
            </a:lvl1pPr>
          </a:lstStyle>
          <a:p>
            <a:r>
              <a:rPr lang="en-US"/>
              <a:t>Click to edit Master title style</a:t>
            </a:r>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rot="16200000">
            <a:off x="-2067304" y="2231454"/>
            <a:ext cx="4564376" cy="429768"/>
          </a:xfrm>
        </p:spPr>
        <p:txBody>
          <a:bodyPr/>
          <a:lstStyle/>
          <a:p>
            <a:r>
              <a:rPr lang="en-US"/>
              <a:t>GROWTH MARKETING PLAN</a:t>
            </a:r>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rot="16200000">
            <a:off x="-532354" y="5260879"/>
            <a:ext cx="1494475" cy="429768"/>
          </a:xfrm>
        </p:spPr>
        <p:txBody>
          <a:bodyPr/>
          <a:lstStyle/>
          <a:p>
            <a:fld id="{B44ACCC6-A2BA-4B7B-99B4-E62BB5424C67}" type="datetime1">
              <a:rPr lang="en-US" smtClean="0"/>
              <a:t>9/24/2026</a:t>
            </a:fld>
            <a:endParaRPr lang="en-US"/>
          </a:p>
        </p:txBody>
      </p:sp>
      <p:cxnSp>
        <p:nvCxnSpPr>
          <p:cNvPr id="6" name="Straight Connector 5">
            <a:extLst>
              <a:ext uri="{FF2B5EF4-FFF2-40B4-BE49-F238E27FC236}">
                <a16:creationId xmlns:a16="http://schemas.microsoft.com/office/drawing/2014/main" id="{8F3207AA-DF92-4449-9316-61475F014448}"/>
              </a:ext>
            </a:extLst>
          </p:cNvPr>
          <p:cNvCxnSpPr>
            <a:cxnSpLocks/>
          </p:cNvCxnSpPr>
          <p:nvPr userDrawn="1"/>
        </p:nvCxnSpPr>
        <p:spPr>
          <a:xfrm>
            <a:off x="4918159" y="164150"/>
            <a:ext cx="72738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8" y="1"/>
            <a:ext cx="4124206" cy="6858000"/>
          </a:xfrm>
          <a:blipFill dpi="0" rotWithShape="1">
            <a:blip r:embed="rId2">
              <a:alphaModFix amt="60000"/>
            </a:blip>
            <a:srcRect/>
            <a:stretch>
              <a:fillRect l="-2278" r="-6699"/>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hasCustomPrompt="1"/>
          </p:nvPr>
        </p:nvSpPr>
        <p:spPr>
          <a:xfrm>
            <a:off x="5113785" y="2496190"/>
            <a:ext cx="6444179" cy="3726810"/>
          </a:xfrm>
        </p:spPr>
        <p:txBody>
          <a:bodyPr>
            <a:normAutofit/>
          </a:bodyPr>
          <a:lstStyle>
            <a:lvl3pPr marL="457200" indent="0">
              <a:buNone/>
              <a:defRPr sz="1600"/>
            </a:lvl3pPr>
            <a:lvl4pPr marL="685800" indent="0">
              <a:buNone/>
              <a:defRPr sz="1600"/>
            </a:lvl4pPr>
            <a:lvl5pPr marL="914400" indent="0">
              <a:buNone/>
              <a:defRPr sz="1600"/>
            </a:lvl5pPr>
          </a:lstStyle>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D34805F9-D010-6E54-928C-1EBB88CBA9D3}"/>
              </a:ext>
            </a:extLst>
          </p:cNvPr>
          <p:cNvCxnSpPr>
            <a:cxnSpLocks/>
          </p:cNvCxnSpPr>
          <p:nvPr userDrawn="1"/>
        </p:nvCxnSpPr>
        <p:spPr>
          <a:xfrm>
            <a:off x="4918159"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A487952-A86B-7C85-B4C5-3B9E9DED85AF}"/>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290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4"/>
            <a:ext cx="5647085" cy="1122375"/>
          </a:xfrm>
        </p:spPr>
        <p:txBody>
          <a:bodyPr anchor="b">
            <a:noAutofit/>
          </a:bodyPr>
          <a:lstStyle>
            <a:lvl1pPr>
              <a:defRPr sz="4000"/>
            </a:lvl1pPr>
          </a:lstStyle>
          <a:p>
            <a:r>
              <a:rPr lang="en-US"/>
              <a:t>Click to edit Master title style</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rot="16200000">
            <a:off x="-2067302" y="2231454"/>
            <a:ext cx="4564376" cy="429768"/>
          </a:xfrm>
        </p:spPr>
        <p:txBody>
          <a:bodyPr/>
          <a:lstStyle/>
          <a:p>
            <a:r>
              <a:rPr lang="en-US"/>
              <a:t>GROWTH MARKETING PLAN</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rot="16200000">
            <a:off x="-532352" y="5260879"/>
            <a:ext cx="1494475" cy="429768"/>
          </a:xfrm>
        </p:spPr>
        <p:txBody>
          <a:bodyPr/>
          <a:lstStyle/>
          <a:p>
            <a:fld id="{341E3BD6-1BE7-4293-98B0-C8B456DEC98E}" type="datetime1">
              <a:rPr lang="en-US" smtClean="0"/>
              <a:t>9/24/2026</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 y="6492875"/>
            <a:ext cx="429207" cy="365125"/>
          </a:xfrm>
        </p:spPr>
        <p:txBody>
          <a:bodyPr/>
          <a:lstStyle/>
          <a:p>
            <a:fld id="{CC057153-B650-4DEB-B370-79DDCFDCE934}" type="slidenum">
              <a:rPr lang="en-US" smtClean="0"/>
              <a:t>‹#›</a:t>
            </a:fld>
            <a:endParaRPr lang="en-US"/>
          </a:p>
        </p:txBody>
      </p:sp>
      <p:cxnSp>
        <p:nvCxnSpPr>
          <p:cNvPr id="3" name="Straight Connector 2">
            <a:extLst>
              <a:ext uri="{FF2B5EF4-FFF2-40B4-BE49-F238E27FC236}">
                <a16:creationId xmlns:a16="http://schemas.microsoft.com/office/drawing/2014/main" id="{967BDF5B-E352-4558-1EFA-37F504BFE32E}"/>
              </a:ext>
            </a:extLst>
          </p:cNvPr>
          <p:cNvCxnSpPr>
            <a:cxnSpLocks/>
          </p:cNvCxnSpPr>
          <p:nvPr userDrawn="1"/>
        </p:nvCxnSpPr>
        <p:spPr>
          <a:xfrm>
            <a:off x="429208" y="164150"/>
            <a:ext cx="663111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30" y="2496190"/>
            <a:ext cx="5647085" cy="3726810"/>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224097" y="0"/>
            <a:ext cx="4967903" cy="6858000"/>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cxnSp>
        <p:nvCxnSpPr>
          <p:cNvPr id="6" name="Straight Connector 5">
            <a:extLst>
              <a:ext uri="{FF2B5EF4-FFF2-40B4-BE49-F238E27FC236}">
                <a16:creationId xmlns:a16="http://schemas.microsoft.com/office/drawing/2014/main" id="{D02BFE52-C7C3-A7E3-F6D9-EDECDF40EF56}"/>
              </a:ext>
            </a:extLst>
          </p:cNvPr>
          <p:cNvCxnSpPr>
            <a:cxnSpLocks/>
          </p:cNvCxnSpPr>
          <p:nvPr userDrawn="1"/>
        </p:nvCxnSpPr>
        <p:spPr>
          <a:xfrm>
            <a:off x="706032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1C0473F-E6DB-D181-43D0-0D5C945184BB}"/>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4341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17306" y="1001715"/>
            <a:ext cx="6740655" cy="1087887"/>
          </a:xfrm>
        </p:spPr>
        <p:txBody>
          <a:bodyPr anchor="b">
            <a:noAutofit/>
          </a:bodyPr>
          <a:lstStyle>
            <a:lvl1pPr>
              <a:defRPr sz="4000"/>
            </a:lvl1pPr>
          </a:lstStyle>
          <a:p>
            <a:r>
              <a:rPr lang="en-US"/>
              <a:t>Click to edit Master title style</a:t>
            </a:r>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rot="16200000">
            <a:off x="-2067304" y="2231454"/>
            <a:ext cx="4564376" cy="429768"/>
          </a:xfrm>
        </p:spPr>
        <p:txBody>
          <a:bodyPr/>
          <a:lstStyle/>
          <a:p>
            <a:r>
              <a:rPr lang="en-US"/>
              <a:t>GROWTH MARKETING PLAN</a:t>
            </a:r>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rot="16200000">
            <a:off x="-532354" y="5260879"/>
            <a:ext cx="1494474" cy="429768"/>
          </a:xfrm>
        </p:spPr>
        <p:txBody>
          <a:bodyPr/>
          <a:lstStyle/>
          <a:p>
            <a:fld id="{12B94328-6471-48ED-A3E9-D3E8C4DB1679}" type="datetime1">
              <a:rPr lang="en-US" smtClean="0"/>
              <a:t>9/24/2026</a:t>
            </a:fld>
            <a:endParaRPr lang="en-US"/>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p:txBody>
          <a:bodyPr/>
          <a:lstStyle/>
          <a:p>
            <a:fld id="{CC057153-B650-4DEB-B370-79DDCFDCE934}" type="slidenum">
              <a:rPr lang="en-US" smtClean="0"/>
              <a:t>‹#›</a:t>
            </a:fld>
            <a:endParaRPr lang="en-US"/>
          </a:p>
        </p:txBody>
      </p:sp>
      <p:cxnSp>
        <p:nvCxnSpPr>
          <p:cNvPr id="10" name="Straight Connector 9">
            <a:extLst>
              <a:ext uri="{FF2B5EF4-FFF2-40B4-BE49-F238E27FC236}">
                <a16:creationId xmlns:a16="http://schemas.microsoft.com/office/drawing/2014/main" id="{5EA26726-2193-5028-87FF-55119A73A643}"/>
              </a:ext>
            </a:extLst>
          </p:cNvPr>
          <p:cNvCxnSpPr>
            <a:cxnSpLocks/>
          </p:cNvCxnSpPr>
          <p:nvPr userDrawn="1"/>
        </p:nvCxnSpPr>
        <p:spPr>
          <a:xfrm>
            <a:off x="4634939" y="164150"/>
            <a:ext cx="755706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8" y="0"/>
            <a:ext cx="3854240" cy="6858000"/>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17311" y="2496190"/>
            <a:ext cx="6740654" cy="3726810"/>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1FAA0E72-1F2C-EAE4-77B7-9FF7C88D21DD}"/>
              </a:ext>
            </a:extLst>
          </p:cNvPr>
          <p:cNvCxnSpPr>
            <a:cxnSpLocks/>
          </p:cNvCxnSpPr>
          <p:nvPr userDrawn="1"/>
        </p:nvCxnSpPr>
        <p:spPr>
          <a:xfrm>
            <a:off x="4634939"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EA80D3F-C3CE-0859-0D1F-594C0503DBAA}"/>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78514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1" y="1028130"/>
            <a:ext cx="6595448" cy="1113475"/>
          </a:xfrm>
        </p:spPr>
        <p:txBody>
          <a:bodyPr anchor="t">
            <a:noAutofit/>
          </a:bodyPr>
          <a:lstStyle>
            <a:lvl1pPr>
              <a:defRPr sz="4000"/>
            </a:lvl1pPr>
          </a:lstStyle>
          <a:p>
            <a:r>
              <a:rPr lang="en-US"/>
              <a:t>Click to edit Master title style</a:t>
            </a:r>
          </a:p>
        </p:txBody>
      </p:sp>
      <p:cxnSp>
        <p:nvCxnSpPr>
          <p:cNvPr id="5" name="Straight Connector 4">
            <a:extLst>
              <a:ext uri="{FF2B5EF4-FFF2-40B4-BE49-F238E27FC236}">
                <a16:creationId xmlns:a16="http://schemas.microsoft.com/office/drawing/2014/main" id="{616649CF-C20C-7376-D09A-88A289B7A347}"/>
              </a:ext>
            </a:extLst>
          </p:cNvPr>
          <p:cNvCxnSpPr>
            <a:cxnSpLocks/>
          </p:cNvCxnSpPr>
          <p:nvPr userDrawn="1"/>
        </p:nvCxnSpPr>
        <p:spPr>
          <a:xfrm>
            <a:off x="429208" y="164150"/>
            <a:ext cx="747959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rot="16200000">
            <a:off x="-2067302" y="2231454"/>
            <a:ext cx="4564376" cy="429768"/>
          </a:xfrm>
        </p:spPr>
        <p:txBody>
          <a:bodyPr/>
          <a:lstStyle/>
          <a:p>
            <a:r>
              <a:rPr lang="en-US"/>
              <a:t>GROWTH MARKETING PLAN</a:t>
            </a:r>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rot="16200000">
            <a:off x="-532352" y="5260879"/>
            <a:ext cx="1494475" cy="429768"/>
          </a:xfrm>
        </p:spPr>
        <p:txBody>
          <a:bodyPr/>
          <a:lstStyle/>
          <a:p>
            <a:fld id="{1368BACD-07D9-459F-AA1C-5268AE32178F}" type="datetime1">
              <a:rPr lang="en-US" smtClean="0"/>
              <a:t>9/24/2026</a:t>
            </a:fld>
            <a:endParaRPr lang="en-US"/>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 y="6492240"/>
            <a:ext cx="429207" cy="365125"/>
          </a:xfrm>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4031" y="2496190"/>
            <a:ext cx="6595448" cy="3726809"/>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913312" y="0"/>
            <a:ext cx="4283768" cy="6858000"/>
          </a:xfrm>
          <a:blipFill dpi="0" rotWithShape="1">
            <a:blip r:embed="rId2">
              <a:alphaModFix amt="60000"/>
            </a:blip>
            <a:srcRect/>
            <a:stretch>
              <a:fillRect l="1" t="-1" r="1" b="-4473"/>
            </a:stretch>
          </a:blipFill>
        </p:spPr>
        <p:txBody>
          <a:bodyPr/>
          <a:lstStyle>
            <a:lvl1pPr marL="0" indent="0">
              <a:buNone/>
              <a:defRPr/>
            </a:lvl1pPr>
          </a:lstStyle>
          <a:p>
            <a:r>
              <a:rPr lang="en-US"/>
              <a:t>Click icon to add picture</a:t>
            </a:r>
          </a:p>
        </p:txBody>
      </p:sp>
      <p:cxnSp>
        <p:nvCxnSpPr>
          <p:cNvPr id="12" name="Straight Connector 11">
            <a:extLst>
              <a:ext uri="{FF2B5EF4-FFF2-40B4-BE49-F238E27FC236}">
                <a16:creationId xmlns:a16="http://schemas.microsoft.com/office/drawing/2014/main" id="{BB030F47-B045-036A-B67B-EF84DE9E2A8D}"/>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952218E5-4B7E-010A-02DF-6951A1023B10}"/>
              </a:ext>
            </a:extLst>
          </p:cNvPr>
          <p:cNvCxnSpPr>
            <a:cxnSpLocks/>
          </p:cNvCxnSpPr>
          <p:nvPr userDrawn="1"/>
        </p:nvCxnSpPr>
        <p:spPr>
          <a:xfrm>
            <a:off x="7908800"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670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840259" y="1001715"/>
            <a:ext cx="4717705" cy="1109672"/>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67304" y="2231454"/>
            <a:ext cx="4564376" cy="429768"/>
          </a:xfrm>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1666" y="5260191"/>
            <a:ext cx="1493097" cy="429768"/>
          </a:xfrm>
        </p:spPr>
        <p:txBody>
          <a:bodyPr/>
          <a:lstStyle>
            <a:lvl1pPr>
              <a:defRPr>
                <a:solidFill>
                  <a:schemeClr val="tx1"/>
                </a:solidFill>
                <a:effectLst/>
              </a:defRPr>
            </a:lvl1pPr>
          </a:lstStyle>
          <a:p>
            <a:fld id="{1692A769-D4A9-4BBF-AD73-A3AD41FBB7C3}"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10" name="Straight Connector 9">
            <a:extLst>
              <a:ext uri="{FF2B5EF4-FFF2-40B4-BE49-F238E27FC236}">
                <a16:creationId xmlns:a16="http://schemas.microsoft.com/office/drawing/2014/main" id="{B44E0F01-74F8-4E05-0BF9-107555BA139C}"/>
              </a:ext>
            </a:extLst>
          </p:cNvPr>
          <p:cNvCxnSpPr>
            <a:cxnSpLocks/>
          </p:cNvCxnSpPr>
          <p:nvPr userDrawn="1"/>
        </p:nvCxnSpPr>
        <p:spPr>
          <a:xfrm>
            <a:off x="6624761" y="164150"/>
            <a:ext cx="556723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8" y="0"/>
            <a:ext cx="5843502" cy="6858000"/>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807693" y="2492387"/>
            <a:ext cx="4750271" cy="3730613"/>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A85E70CC-C7D7-B9CE-493E-0579781D2D31}"/>
              </a:ext>
            </a:extLst>
          </p:cNvPr>
          <p:cNvCxnSpPr>
            <a:cxnSpLocks/>
          </p:cNvCxnSpPr>
          <p:nvPr userDrawn="1"/>
        </p:nvCxnSpPr>
        <p:spPr>
          <a:xfrm>
            <a:off x="6624761"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0E830231-922B-910E-CA0F-2B635AE5E80F}"/>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8659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6">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2" y="1001715"/>
            <a:ext cx="4714880" cy="1125536"/>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71905" y="2231455"/>
            <a:ext cx="4564377" cy="429768"/>
          </a:xfrm>
        </p:spPr>
        <p:txBody>
          <a:bodyPr/>
          <a:lstStyle>
            <a:lvl1pPr>
              <a:defRPr>
                <a:solidFill>
                  <a:schemeClr val="tx1"/>
                </a:solidFill>
                <a:effectLst/>
              </a:defRPr>
            </a:lvl1p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6954" y="5260879"/>
            <a:ext cx="1494474" cy="429768"/>
          </a:xfrm>
        </p:spPr>
        <p:txBody>
          <a:bodyPr/>
          <a:lstStyle/>
          <a:p>
            <a:fld id="{2DF6CB4C-CEEE-488F-A556-6D160C723A2D}"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4601" y="6492240"/>
            <a:ext cx="429207" cy="365760"/>
          </a:xfrm>
        </p:spPr>
        <p:txBody>
          <a:bodyPr/>
          <a:lstStyle>
            <a:lvl1pPr>
              <a:defRPr>
                <a:solidFill>
                  <a:schemeClr val="tx1"/>
                </a:solidFill>
                <a:effectLst/>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8812D87E-65D6-AA23-C2F1-6ACD679648B1}"/>
              </a:ext>
            </a:extLst>
          </p:cNvPr>
          <p:cNvCxnSpPr>
            <a:cxnSpLocks/>
          </p:cNvCxnSpPr>
          <p:nvPr userDrawn="1"/>
        </p:nvCxnSpPr>
        <p:spPr>
          <a:xfrm>
            <a:off x="431800" y="164150"/>
            <a:ext cx="5287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31" y="2493965"/>
            <a:ext cx="4714880" cy="3729035"/>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888095" y="-1"/>
            <a:ext cx="6303905" cy="6888997"/>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cxnSp>
        <p:nvCxnSpPr>
          <p:cNvPr id="10" name="Straight Connector 9">
            <a:extLst>
              <a:ext uri="{FF2B5EF4-FFF2-40B4-BE49-F238E27FC236}">
                <a16:creationId xmlns:a16="http://schemas.microsoft.com/office/drawing/2014/main" id="{5CC1A446-6BAE-22CC-E376-C7034DBFDE71}"/>
              </a:ext>
            </a:extLst>
          </p:cNvPr>
          <p:cNvCxnSpPr>
            <a:cxnSpLocks/>
          </p:cNvCxnSpPr>
          <p:nvPr userDrawn="1"/>
        </p:nvCxnSpPr>
        <p:spPr>
          <a:xfrm>
            <a:off x="5718976"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4047466-B04C-40AF-946A-45572220C733}"/>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8555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13504" y="1001715"/>
            <a:ext cx="4444457" cy="1122374"/>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67304" y="2231454"/>
            <a:ext cx="4564376" cy="429768"/>
          </a:xfrm>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2354" y="5260879"/>
            <a:ext cx="1494473" cy="429768"/>
          </a:xfrm>
        </p:spPr>
        <p:txBody>
          <a:bodyPr/>
          <a:lstStyle>
            <a:lvl1pPr>
              <a:defRPr>
                <a:solidFill>
                  <a:schemeClr val="tx1"/>
                </a:solidFill>
                <a:effectLst/>
              </a:defRPr>
            </a:lvl1pPr>
          </a:lstStyle>
          <a:p>
            <a:fld id="{4652FFD6-A518-49CA-8126-283C2A8EFE6F}"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78B378FF-8198-DC37-BA5B-473DEDD75988}"/>
              </a:ext>
            </a:extLst>
          </p:cNvPr>
          <p:cNvCxnSpPr>
            <a:cxnSpLocks/>
          </p:cNvCxnSpPr>
          <p:nvPr userDrawn="1"/>
        </p:nvCxnSpPr>
        <p:spPr>
          <a:xfrm>
            <a:off x="6934701" y="164150"/>
            <a:ext cx="525729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7" y="0"/>
            <a:ext cx="6154001" cy="6858000"/>
          </a:xfrm>
          <a:blipFill dpi="0" rotWithShape="1">
            <a:blip r:embed="rId2">
              <a:alphaModFix amt="60000"/>
            </a:blip>
            <a:srcRect/>
            <a:stretch>
              <a:fillRect l="-2748" r="-2748"/>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13505" y="2496190"/>
            <a:ext cx="4444460" cy="3726809"/>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E54E56D6-14F7-4AF8-BCF3-2B60F1174250}"/>
              </a:ext>
            </a:extLst>
          </p:cNvPr>
          <p:cNvCxnSpPr>
            <a:cxnSpLocks/>
          </p:cNvCxnSpPr>
          <p:nvPr userDrawn="1"/>
        </p:nvCxnSpPr>
        <p:spPr>
          <a:xfrm>
            <a:off x="6934701"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FD24FBA-09F1-E77D-0C3E-A914CBD5F4F2}"/>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38511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9520" y="1001715"/>
            <a:ext cx="4687174" cy="1127751"/>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64711" y="2231455"/>
            <a:ext cx="4564377" cy="429768"/>
          </a:xfrm>
        </p:spPr>
        <p:txBody>
          <a:bodyPr/>
          <a:lstStyle>
            <a:lvl1pPr>
              <a:defRPr>
                <a:solidFill>
                  <a:schemeClr val="tx1"/>
                </a:solidFill>
                <a:effectLst/>
              </a:defRPr>
            </a:lvl1p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29760" y="5260879"/>
            <a:ext cx="1494474" cy="429768"/>
          </a:xfrm>
        </p:spPr>
        <p:txBody>
          <a:bodyPr/>
          <a:lstStyle/>
          <a:p>
            <a:fld id="{BDA16E6D-ABB3-4B84-99F2-E42A2B9DF2C2}"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2593" y="6492875"/>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cxnSp>
        <p:nvCxnSpPr>
          <p:cNvPr id="9" name="Straight Connector 8">
            <a:extLst>
              <a:ext uri="{FF2B5EF4-FFF2-40B4-BE49-F238E27FC236}">
                <a16:creationId xmlns:a16="http://schemas.microsoft.com/office/drawing/2014/main" id="{56838F21-75ED-E44B-42EB-FC7FE5E930B5}"/>
              </a:ext>
            </a:extLst>
          </p:cNvPr>
          <p:cNvCxnSpPr>
            <a:cxnSpLocks/>
          </p:cNvCxnSpPr>
          <p:nvPr userDrawn="1"/>
        </p:nvCxnSpPr>
        <p:spPr>
          <a:xfrm>
            <a:off x="431800" y="164150"/>
            <a:ext cx="54726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4030" y="2496181"/>
            <a:ext cx="4714880" cy="3726818"/>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096000" y="0"/>
            <a:ext cx="6095999" cy="6858000"/>
          </a:xfrm>
          <a:blipFill dpi="0" rotWithShape="1">
            <a:blip r:embed="rId2">
              <a:alphaModFix amt="60000"/>
            </a:blip>
            <a:srcRect/>
            <a:stretch>
              <a:fillRect l="-2925"/>
            </a:stretch>
          </a:blipFill>
        </p:spPr>
        <p:txBody>
          <a:bodyPr/>
          <a:lstStyle>
            <a:lvl1pPr marL="0" indent="0">
              <a:buNone/>
              <a:defRPr/>
            </a:lvl1pPr>
          </a:lstStyle>
          <a:p>
            <a:r>
              <a:rPr lang="en-US"/>
              <a:t>Click icon to add picture</a:t>
            </a:r>
          </a:p>
        </p:txBody>
      </p:sp>
      <p:cxnSp>
        <p:nvCxnSpPr>
          <p:cNvPr id="3" name="Straight Connector 2">
            <a:extLst>
              <a:ext uri="{FF2B5EF4-FFF2-40B4-BE49-F238E27FC236}">
                <a16:creationId xmlns:a16="http://schemas.microsoft.com/office/drawing/2014/main" id="{CF9AEDF6-9814-FD08-73EB-63D58BF776EA}"/>
              </a:ext>
            </a:extLst>
          </p:cNvPr>
          <p:cNvCxnSpPr>
            <a:cxnSpLocks/>
          </p:cNvCxnSpPr>
          <p:nvPr userDrawn="1"/>
        </p:nvCxnSpPr>
        <p:spPr>
          <a:xfrm>
            <a:off x="5904468"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A8CA044-325A-12D3-37BC-BDCEBBC342CC}"/>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7621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779767" y="1001715"/>
            <a:ext cx="3778198" cy="1108746"/>
          </a:xfrm>
        </p:spPr>
        <p:txBody>
          <a:bodyPr anchor="b">
            <a:noAutofit/>
          </a:bodyPr>
          <a:lstStyle>
            <a:lvl1pPr>
              <a:defRPr sz="4000"/>
            </a:lvl1pPr>
          </a:lstStyle>
          <a:p>
            <a:r>
              <a:rPr lang="en-US"/>
              <a:t>Click to edit Master title style</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rot="16200000">
            <a:off x="-2067301" y="2231454"/>
            <a:ext cx="4564376" cy="429768"/>
          </a:xfrm>
        </p:spPr>
        <p:txBody>
          <a:bodyPr/>
          <a:lstStyle/>
          <a:p>
            <a:r>
              <a:rPr lang="en-US"/>
              <a:t>GROWTH MARKETING PLAN</a:t>
            </a:r>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rot="16200000">
            <a:off x="-532352" y="5260879"/>
            <a:ext cx="1494475" cy="429768"/>
          </a:xfrm>
        </p:spPr>
        <p:txBody>
          <a:bodyPr/>
          <a:lstStyle/>
          <a:p>
            <a:fld id="{D67C4704-4F96-4DFD-9156-648F64A4FFD5}" type="datetime1">
              <a:rPr lang="en-US" smtClean="0"/>
              <a:t>9/24/2026</a:t>
            </a:fld>
            <a:endParaRPr lang="en-US"/>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2" y="6492513"/>
            <a:ext cx="429207" cy="365125"/>
          </a:xfrm>
        </p:spPr>
        <p:txBody>
          <a:bodyPr/>
          <a:lstStyle/>
          <a:p>
            <a:fld id="{CC057153-B650-4DEB-B370-79DDCFDCE934}" type="slidenum">
              <a:rPr lang="en-US" smtClean="0"/>
              <a:t>‹#›</a:t>
            </a:fld>
            <a:endParaRPr lang="en-US"/>
          </a:p>
        </p:txBody>
      </p:sp>
      <p:cxnSp>
        <p:nvCxnSpPr>
          <p:cNvPr id="7" name="Straight Connector 6">
            <a:extLst>
              <a:ext uri="{FF2B5EF4-FFF2-40B4-BE49-F238E27FC236}">
                <a16:creationId xmlns:a16="http://schemas.microsoft.com/office/drawing/2014/main" id="{8F9841FB-35AF-1919-0953-5642770662AC}"/>
              </a:ext>
            </a:extLst>
          </p:cNvPr>
          <p:cNvCxnSpPr>
            <a:cxnSpLocks/>
          </p:cNvCxnSpPr>
          <p:nvPr userDrawn="1"/>
        </p:nvCxnSpPr>
        <p:spPr>
          <a:xfrm>
            <a:off x="7597395" y="164150"/>
            <a:ext cx="45946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9" y="0"/>
            <a:ext cx="6816696" cy="6858000"/>
          </a:xfrm>
          <a:blipFill dpi="0" rotWithShape="1">
            <a:blip r:embed="rId2">
              <a:alphaModFix amt="60000"/>
            </a:blip>
            <a:srcRect/>
            <a:stretch>
              <a:fillRect l="-2482" r="-2480"/>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779767" y="2515205"/>
            <a:ext cx="3778198" cy="3759382"/>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358AE5DC-7AFC-CD99-8A67-46A580A7DEFE}"/>
              </a:ext>
            </a:extLst>
          </p:cNvPr>
          <p:cNvCxnSpPr>
            <a:cxnSpLocks/>
          </p:cNvCxnSpPr>
          <p:nvPr userDrawn="1"/>
        </p:nvCxnSpPr>
        <p:spPr>
          <a:xfrm>
            <a:off x="7597395"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1BA6662-88AA-A191-B6D5-4B6DF99C8B16}"/>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08946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1449" y="1001715"/>
            <a:ext cx="3401568" cy="1127760"/>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62638" y="2236683"/>
            <a:ext cx="4553921" cy="429768"/>
          </a:xfrm>
        </p:spPr>
        <p:txBody>
          <a:bodyPr/>
          <a:lstStyle>
            <a:lvl1pPr>
              <a:defRPr>
                <a:solidFill>
                  <a:schemeClr val="tx1"/>
                </a:solidFill>
                <a:effectLst/>
              </a:defRPr>
            </a:lvl1p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2354" y="5260880"/>
            <a:ext cx="1494476" cy="429768"/>
          </a:xfrm>
        </p:spPr>
        <p:txBody>
          <a:bodyPr/>
          <a:lstStyle/>
          <a:p>
            <a:fld id="{33B50C95-85D9-49F9-99D8-E6845F008D35}"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0" y="6492875"/>
            <a:ext cx="429207" cy="365125"/>
          </a:xfrm>
        </p:spPr>
        <p:txBody>
          <a:bodyPr/>
          <a:lstStyle>
            <a:lvl1pPr>
              <a:defRPr>
                <a:solidFill>
                  <a:schemeClr val="tx1"/>
                </a:solidFill>
                <a:effectLst/>
              </a:defRPr>
            </a:lvl1pPr>
          </a:lstStyle>
          <a:p>
            <a:fld id="{CC057153-B650-4DEB-B370-79DDCFDCE934}" type="slidenum">
              <a:rPr lang="en-US" smtClean="0"/>
              <a:pPr/>
              <a:t>‹#›</a:t>
            </a:fld>
            <a:endParaRPr lang="en-US"/>
          </a:p>
        </p:txBody>
      </p:sp>
      <p:cxnSp>
        <p:nvCxnSpPr>
          <p:cNvPr id="3" name="Straight Connector 2">
            <a:extLst>
              <a:ext uri="{FF2B5EF4-FFF2-40B4-BE49-F238E27FC236}">
                <a16:creationId xmlns:a16="http://schemas.microsoft.com/office/drawing/2014/main" id="{9C4DF952-8FA0-48F5-F7EF-53D541404A33}"/>
              </a:ext>
            </a:extLst>
          </p:cNvPr>
          <p:cNvCxnSpPr>
            <a:cxnSpLocks/>
          </p:cNvCxnSpPr>
          <p:nvPr userDrawn="1"/>
        </p:nvCxnSpPr>
        <p:spPr>
          <a:xfrm>
            <a:off x="431800" y="164150"/>
            <a:ext cx="38002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31448" y="2491461"/>
            <a:ext cx="3401567" cy="3731539"/>
          </a:xfrm>
        </p:spPr>
        <p:txBody>
          <a:bodyPr anchor="b">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4234499" y="0"/>
            <a:ext cx="7962582" cy="6858000"/>
          </a:xfrm>
          <a:blipFill dpi="0" rotWithShape="1">
            <a:blip r:embed="rId2">
              <a:alphaModFix amt="60000"/>
            </a:blip>
            <a:srcRect/>
            <a:stretch>
              <a:fillRect l="-5169" r="2"/>
            </a:stretch>
          </a:blipFill>
        </p:spPr>
        <p:txBody>
          <a:bodyPr/>
          <a:lstStyle>
            <a:lvl1pPr marL="0" indent="0">
              <a:buFont typeface="Arial" panose="020B0604020202020204" pitchFamily="34" charset="0"/>
              <a:buNone/>
              <a:defRPr/>
            </a:lvl1pPr>
          </a:lstStyle>
          <a:p>
            <a:r>
              <a:rPr lang="en-US"/>
              <a:t>Click icon to add picture</a:t>
            </a:r>
          </a:p>
        </p:txBody>
      </p:sp>
      <p:cxnSp>
        <p:nvCxnSpPr>
          <p:cNvPr id="12" name="Straight Connector 11">
            <a:extLst>
              <a:ext uri="{FF2B5EF4-FFF2-40B4-BE49-F238E27FC236}">
                <a16:creationId xmlns:a16="http://schemas.microsoft.com/office/drawing/2014/main" id="{696E75C3-3D50-62F4-97A1-08D85ABC2127}"/>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CD9DCC5-4A76-A29C-BDAD-62E571E6267E}"/>
              </a:ext>
            </a:extLst>
          </p:cNvPr>
          <p:cNvCxnSpPr>
            <a:cxnSpLocks/>
          </p:cNvCxnSpPr>
          <p:nvPr userDrawn="1"/>
        </p:nvCxnSpPr>
        <p:spPr>
          <a:xfrm>
            <a:off x="4232008"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0691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977541" y="1001716"/>
            <a:ext cx="3565637" cy="1494474"/>
          </a:xfrm>
        </p:spPr>
        <p:txBody>
          <a:bodyPr anchor="b">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67302" y="2231455"/>
            <a:ext cx="4564377" cy="429768"/>
          </a:xfrm>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2351" y="5260879"/>
            <a:ext cx="1494474" cy="429768"/>
          </a:xfrm>
        </p:spPr>
        <p:txBody>
          <a:bodyPr/>
          <a:lstStyle>
            <a:lvl1pPr>
              <a:defRPr>
                <a:solidFill>
                  <a:schemeClr val="tx1"/>
                </a:solidFill>
                <a:effectLst/>
              </a:defRPr>
            </a:lvl1pPr>
          </a:lstStyle>
          <a:p>
            <a:fld id="{E7B02D44-18E2-46EB-BF95-C6E9788E5887}"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2" y="6492513"/>
            <a:ext cx="429207" cy="365125"/>
          </a:xfrm>
        </p:spPr>
        <p:txBody>
          <a:bodyPr/>
          <a:lstStyle/>
          <a:p>
            <a:fld id="{CC057153-B650-4DEB-B370-79DDCFDCE934}" type="slidenum">
              <a:rPr lang="en-US" smtClean="0"/>
              <a:t>‹#›</a:t>
            </a:fld>
            <a:endParaRPr lang="en-US"/>
          </a:p>
        </p:txBody>
      </p:sp>
      <p:cxnSp>
        <p:nvCxnSpPr>
          <p:cNvPr id="10" name="Straight Connector 9">
            <a:extLst>
              <a:ext uri="{FF2B5EF4-FFF2-40B4-BE49-F238E27FC236}">
                <a16:creationId xmlns:a16="http://schemas.microsoft.com/office/drawing/2014/main" id="{FE11B3B1-9941-4785-B418-08EF9E3BB704}"/>
              </a:ext>
            </a:extLst>
          </p:cNvPr>
          <p:cNvCxnSpPr>
            <a:cxnSpLocks/>
          </p:cNvCxnSpPr>
          <p:nvPr userDrawn="1"/>
        </p:nvCxnSpPr>
        <p:spPr>
          <a:xfrm>
            <a:off x="7794617" y="164150"/>
            <a:ext cx="439738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7" y="0"/>
            <a:ext cx="7013917" cy="6858000"/>
          </a:xfrm>
          <a:blipFill dpi="0" rotWithShape="1">
            <a:blip r:embed="rId2">
              <a:alphaModFix amt="60000"/>
            </a:blip>
            <a:srcRect/>
            <a:stretch>
              <a:fillRect l="-2411" r="-2411"/>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976991" y="2877189"/>
            <a:ext cx="3576275" cy="3345811"/>
          </a:xfrm>
        </p:spPr>
        <p:txBody>
          <a:bodyPr>
            <a:normAutofit/>
          </a:bodyPr>
          <a:lstStyle>
            <a:lvl1pPr marL="0" indent="0">
              <a:buNone/>
              <a:defRPr sz="1600"/>
            </a:lvl1pPr>
            <a:lvl2pPr marL="228600" indent="0">
              <a:buNone/>
              <a:defRPr sz="1600"/>
            </a:lvl2pPr>
            <a:lvl3pPr marL="457200" indent="0">
              <a:buNone/>
              <a:defRPr sz="1600"/>
            </a:lvl3pPr>
            <a:lvl4pPr marL="685800" indent="0">
              <a:buNone/>
              <a:defRPr sz="1600"/>
            </a:lvl4pPr>
            <a:lvl5pPr marL="91440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B1FE4EE6-FDB8-6541-5FC6-4FC24B421584}"/>
              </a:ext>
            </a:extLst>
          </p:cNvPr>
          <p:cNvCxnSpPr>
            <a:cxnSpLocks/>
          </p:cNvCxnSpPr>
          <p:nvPr userDrawn="1"/>
        </p:nvCxnSpPr>
        <p:spPr>
          <a:xfrm>
            <a:off x="7794617"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6A42A28-5C2F-9093-B5D9-C2651F290DFF}"/>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243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98328" y="5109524"/>
            <a:ext cx="4364200" cy="1113476"/>
          </a:xfrm>
        </p:spPr>
        <p:txBody>
          <a:bodyPr anchor="t">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623E0CC-5553-421C-8D81-3F82FF869EDA}"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7" y="0"/>
            <a:ext cx="11593671" cy="4728524"/>
          </a:xfrm>
          <a:blipFill dpi="0" rotWithShape="1">
            <a:blip r:embed="rId2">
              <a:alphaModFix amt="60000"/>
            </a:blip>
            <a:srcRect/>
            <a:stretch>
              <a:fillRect l="-1459" r="-1"/>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349240" y="5109523"/>
            <a:ext cx="6208724" cy="1113477"/>
          </a:xfrm>
        </p:spPr>
        <p:txBody>
          <a:bodyPr>
            <a:noAutofit/>
          </a:bodyPr>
          <a:lstStyle>
            <a:lvl1pPr marL="0" indent="0">
              <a:buFont typeface="Arial" panose="020B0604020202020204" pitchFamily="34" charset="0"/>
              <a:buNone/>
              <a:defRPr sz="1600"/>
            </a:lvl1pPr>
            <a:lvl2pPr marL="228600" indent="0">
              <a:buFont typeface="Arial" panose="020B0604020202020204" pitchFamily="34" charset="0"/>
              <a:buNone/>
              <a:defRPr sz="1600"/>
            </a:lvl2pPr>
            <a:lvl3pPr marL="457200" indent="0">
              <a:buFont typeface="Arial" panose="020B0604020202020204" pitchFamily="34" charset="0"/>
              <a:buNone/>
              <a:defRPr sz="1600"/>
            </a:lvl3pPr>
            <a:lvl4pPr marL="685800" indent="0">
              <a:buFont typeface="Arial" panose="020B0604020202020204" pitchFamily="34" charset="0"/>
              <a:buNone/>
              <a:defRPr sz="1600"/>
            </a:lvl4pPr>
            <a:lvl5pPr marL="914400" indent="0">
              <a:buFont typeface="Arial" panose="020B0604020202020204" pitchFamily="34" charse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AE7E7B67-A585-C4C0-BD50-861ED489B135}"/>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15767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98328" y="4362766"/>
            <a:ext cx="3421224" cy="1860234"/>
          </a:xfrm>
        </p:spPr>
        <p:txBody>
          <a:bodyPr anchor="t">
            <a:norm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4BE7576-EC94-4DB5-9187-19A5D0382B7E}"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7" y="0"/>
            <a:ext cx="11593671" cy="3981766"/>
          </a:xfrm>
          <a:blipFill dpi="0" rotWithShape="1">
            <a:blip r:embed="rId2">
              <a:alphaModFix amt="60000"/>
            </a:blip>
            <a:srcRect/>
            <a:stretch>
              <a:fillRect l="-1459" r="-1"/>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05936" y="4353867"/>
            <a:ext cx="7152028" cy="1869134"/>
          </a:xfrm>
        </p:spPr>
        <p:txBody>
          <a:bodyPr>
            <a:no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600"/>
            </a:lvl3pPr>
            <a:lvl4pPr marL="857250" indent="-171450">
              <a:buFont typeface="Arial" panose="020B0604020202020204" pitchFamily="34" charset="0"/>
              <a:buChar char="•"/>
              <a:defRPr sz="1600"/>
            </a:lvl4pPr>
            <a:lvl5pPr marL="1085850" indent="-171450">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B4F2A9F8-8F3B-3616-48B8-F8DA72A71344}"/>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7970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056BFCD-3259-DDE7-5625-EE56190B8F62}"/>
              </a:ext>
            </a:extLst>
          </p:cNvPr>
          <p:cNvCxnSpPr>
            <a:cxnSpLocks/>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28764" y="1001714"/>
            <a:ext cx="3390788" cy="1875473"/>
          </a:xfrm>
        </p:spPr>
        <p:txBody>
          <a:bodyPr anchor="t">
            <a:norm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rot="16200000">
            <a:off x="-2073146" y="2231455"/>
            <a:ext cx="4564377" cy="429768"/>
          </a:xfrm>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rot="16200000">
            <a:off x="-538191" y="5260876"/>
            <a:ext cx="1494468" cy="429768"/>
          </a:xfrm>
        </p:spPr>
        <p:txBody>
          <a:bodyPr/>
          <a:lstStyle/>
          <a:p>
            <a:fld id="{1E853955-1D07-4B51-BC71-D8BE10C22200}"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5842" y="6492874"/>
            <a:ext cx="429207" cy="365125"/>
          </a:xfrm>
        </p:spPr>
        <p:txBody>
          <a:bodyPr/>
          <a:lstStyle/>
          <a:p>
            <a:fld id="{CC057153-B650-4DEB-B370-79DDCFDCE934}" type="slidenum">
              <a:rPr lang="en-US" smtClean="0"/>
              <a:t>‹#›</a:t>
            </a:fld>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405936" y="1001714"/>
            <a:ext cx="7152028" cy="1875475"/>
          </a:xfrm>
        </p:spPr>
        <p:txBody>
          <a:bodyPr>
            <a:no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600"/>
            </a:lvl3pPr>
            <a:lvl4pPr marL="857250" indent="-171450">
              <a:buFont typeface="Arial" panose="020B0604020202020204" pitchFamily="34" charset="0"/>
              <a:buChar char="•"/>
              <a:defRPr sz="1600"/>
            </a:lvl4pPr>
            <a:lvl5pPr marL="1085850" indent="-171450">
              <a:buFont typeface="Arial" panose="020B0604020202020204" pitchFamily="34" charset="0"/>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598328" y="3258188"/>
            <a:ext cx="11593670" cy="3599811"/>
          </a:xfrm>
          <a:blipFill dpi="0" rotWithShape="1">
            <a:blip r:embed="rId2">
              <a:alphaModFix amt="60000"/>
            </a:blip>
            <a:srcRect/>
            <a:stretch>
              <a:fillRect l="-1217"/>
            </a:stretch>
          </a:blipFill>
        </p:spPr>
        <p:txBody>
          <a:bodyPr/>
          <a:lstStyle>
            <a:lvl1pPr marL="0" indent="0">
              <a:buNone/>
              <a:defRPr/>
            </a:lvl1pPr>
          </a:lstStyle>
          <a:p>
            <a:r>
              <a:rPr lang="en-US"/>
              <a:t>Click icon to add picture</a:t>
            </a:r>
          </a:p>
        </p:txBody>
      </p:sp>
      <p:cxnSp>
        <p:nvCxnSpPr>
          <p:cNvPr id="9" name="Straight Connector 8">
            <a:extLst>
              <a:ext uri="{FF2B5EF4-FFF2-40B4-BE49-F238E27FC236}">
                <a16:creationId xmlns:a16="http://schemas.microsoft.com/office/drawing/2014/main" id="{2C378E9B-0BD2-F103-F591-68E71F4480ED}"/>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28740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4F82DAF-8C88-BCF8-3DCD-BA0110CC6BB2}"/>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5"/>
            <a:ext cx="10923933" cy="746752"/>
          </a:xfrm>
        </p:spPr>
        <p:txBody>
          <a:bodyPr anchor="ctr">
            <a:norm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7209E46-11CA-4696-94A6-42FA6258F836}"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30" y="2129475"/>
            <a:ext cx="5652468" cy="4093526"/>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6843095" y="2129475"/>
            <a:ext cx="4714869" cy="409352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271A0C8E-B9F0-C8A0-7A87-A97B78C1C482}"/>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8079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5"/>
            <a:ext cx="4714876" cy="1122374"/>
          </a:xfrm>
        </p:spPr>
        <p:txBody>
          <a:bodyPr>
            <a:noAutofit/>
          </a:bodyPr>
          <a:lstStyle>
            <a:lvl1pPr>
              <a:defRPr sz="4000"/>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30" y="2496190"/>
            <a:ext cx="4672584" cy="3726810"/>
          </a:xfrm>
          <a:blipFill dpi="0" rotWithShape="1">
            <a:blip r:embed="rId2">
              <a:alphaModFix amt="60000"/>
            </a:blip>
            <a:srcRect/>
            <a:stretch>
              <a:fillRect/>
            </a:stretch>
          </a:blipFill>
        </p:spPr>
        <p:txBody>
          <a:bodyPr/>
          <a:lstStyle>
            <a:lvl1pPr marL="0" indent="0">
              <a:buNone/>
              <a:defRPr/>
            </a:lvl1pPr>
          </a:lstStyle>
          <a:p>
            <a:r>
              <a:rPr lang="en-US"/>
              <a:t>Click icon to add picture</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905502" y="1001715"/>
            <a:ext cx="5652463" cy="522128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89758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E681CC6-0816-FBB5-F117-CE232D15B0DE}"/>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4"/>
            <a:ext cx="4328495" cy="1127759"/>
          </a:xfrm>
        </p:spPr>
        <p:txBody>
          <a:bodyPr anchor="t">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C9E56CF-865A-4DF6-93CB-5342FE600906}"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634030" y="2129475"/>
            <a:ext cx="4328495" cy="4093525"/>
          </a:xfrm>
          <a:blipFill dpi="0" rotWithShape="1">
            <a:blip r:embed="rId2">
              <a:alphaModFix amt="60000"/>
            </a:blip>
            <a:srcRect/>
            <a:stretch>
              <a:fillRect/>
            </a:stretch>
          </a:blipFill>
        </p:spPr>
        <p:txBody>
          <a:bodyPr/>
          <a:lstStyle>
            <a:lvl1pPr marL="285750" indent="-285750">
              <a:buFont typeface="Arial" panose="020B0604020202020204" pitchFamily="34" charset="0"/>
              <a:buChar char="•"/>
              <a:defRPr/>
            </a:lvl1pPr>
          </a:lstStyle>
          <a:p>
            <a:r>
              <a:rPr lang="en-US"/>
              <a:t>Click icon to add picture</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348911" y="1001713"/>
            <a:ext cx="6209054" cy="5221287"/>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664B8C12-E10A-C714-D6A0-BA32E2C72710}"/>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4353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rgbClr val="75141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1" y="1001715"/>
            <a:ext cx="5955028" cy="5477511"/>
          </a:xfrm>
        </p:spPr>
        <p:txBody>
          <a:bodyPr anchor="b">
            <a:normAutofit/>
          </a:bodyPr>
          <a:lstStyle>
            <a:lvl1pPr>
              <a:defRPr sz="7200" b="0" i="0">
                <a:solidFill>
                  <a:schemeClr val="bg1"/>
                </a:solidFill>
                <a:latin typeface="+mj-lt"/>
                <a:ea typeface="Dotum" panose="020B0600000101010101" pitchFamily="34" charset="-127"/>
                <a:cs typeface="Noto Sans Kannada Thin" panose="020B0202040504020204" pitchFamily="34" charset="0"/>
              </a:defRPr>
            </a:lvl1pPr>
          </a:lstStyle>
          <a:p>
            <a:r>
              <a:rPr lang="en-US"/>
              <a:t>Click to edit Master title style</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rot="16200000">
            <a:off x="-2067302" y="2231454"/>
            <a:ext cx="4564376" cy="429768"/>
          </a:xfrm>
        </p:spPr>
        <p:txBody>
          <a:bodyPr/>
          <a:lstStyle/>
          <a:p>
            <a:r>
              <a:rPr lang="en-US"/>
              <a:t>GROWTH MARKETING PLAN</a:t>
            </a:r>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rot="16200000">
            <a:off x="-532352" y="5260879"/>
            <a:ext cx="1494475" cy="429768"/>
          </a:xfrm>
        </p:spPr>
        <p:txBody>
          <a:bodyPr/>
          <a:lstStyle/>
          <a:p>
            <a:fld id="{341E3BD6-1BE7-4293-98B0-C8B456DEC98E}" type="datetime1">
              <a:rPr lang="en-US" smtClean="0"/>
              <a:t>9/24/2026</a:t>
            </a:fld>
            <a:endParaRPr lang="en-US"/>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 y="6492875"/>
            <a:ext cx="429207" cy="365125"/>
          </a:xfrm>
        </p:spPr>
        <p:txBody>
          <a:bodyPr/>
          <a:lstStyle/>
          <a:p>
            <a:fld id="{CC057153-B650-4DEB-B370-79DDCFDCE934}" type="slidenum">
              <a:rPr lang="en-US" smtClean="0"/>
              <a:t>‹#›</a:t>
            </a:fld>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p:nvPr>
        </p:nvSpPr>
        <p:spPr>
          <a:xfrm>
            <a:off x="7065403" y="-1"/>
            <a:ext cx="5131677" cy="6222999"/>
          </a:xfrm>
          <a:blipFill dpi="0" rotWithShape="1">
            <a:blip r:embed="rId2">
              <a:alphaModFix amt="60000"/>
            </a:blip>
            <a:srcRect/>
            <a:stretch>
              <a:fillRect l="-686" t="2" b="-4120"/>
            </a:stretch>
          </a:blipFill>
        </p:spPr>
        <p:txBody>
          <a:bodyPr/>
          <a:lstStyle>
            <a:lvl1pPr marL="0" indent="0">
              <a:buNone/>
              <a:defRPr/>
            </a:lvl1pPr>
          </a:lstStyle>
          <a:p>
            <a:r>
              <a:rPr lang="en-US"/>
              <a:t>Click icon to add picture</a:t>
            </a:r>
          </a:p>
        </p:txBody>
      </p:sp>
      <p:cxnSp>
        <p:nvCxnSpPr>
          <p:cNvPr id="4" name="Straight Connector 3">
            <a:extLst>
              <a:ext uri="{FF2B5EF4-FFF2-40B4-BE49-F238E27FC236}">
                <a16:creationId xmlns:a16="http://schemas.microsoft.com/office/drawing/2014/main" id="{28FA8915-517E-32B2-6836-7A69DEF7C849}"/>
              </a:ext>
            </a:extLst>
          </p:cNvPr>
          <p:cNvCxnSpPr>
            <a:cxnSpLocks/>
          </p:cNvCxnSpPr>
          <p:nvPr userDrawn="1"/>
        </p:nvCxnSpPr>
        <p:spPr>
          <a:xfrm>
            <a:off x="7060324"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177414" y="6375748"/>
            <a:ext cx="4847572" cy="363255"/>
          </a:xfrm>
        </p:spPr>
        <p:txBody>
          <a:bodyPr anchor="ctr">
            <a:normAutofit/>
          </a:bodyPr>
          <a:lstStyle>
            <a:lvl1pPr marL="0" indent="0">
              <a:buNone/>
              <a:defRPr sz="1600" b="0" i="0">
                <a:latin typeface="+mj-lt"/>
              </a:defRPr>
            </a:lvl1pPr>
            <a:lvl2pPr>
              <a:defRPr sz="1600" b="0" i="0">
                <a:latin typeface="Univers Light" panose="020B0403020202020204" pitchFamily="34" charset="0"/>
              </a:defRPr>
            </a:lvl2pPr>
            <a:lvl3pPr>
              <a:defRPr sz="1600" b="0" i="0">
                <a:latin typeface="Univers Light" panose="020B0403020202020204" pitchFamily="34" charset="0"/>
              </a:defRPr>
            </a:lvl3pPr>
            <a:lvl4pPr>
              <a:defRPr sz="1600" b="0" i="0">
                <a:latin typeface="Univers Light" panose="020B0403020202020204" pitchFamily="34" charset="0"/>
              </a:defRPr>
            </a:lvl4pPr>
            <a:lvl5pPr>
              <a:defRPr sz="1600" b="0" i="0">
                <a:latin typeface="Univers Light" panose="020B0403020202020204" pitchFamily="34" charset="0"/>
              </a:defRPr>
            </a:lvl5pPr>
          </a:lstStyle>
          <a:p>
            <a:pPr lvl="0"/>
            <a:r>
              <a:rPr lang="en-US"/>
              <a:t>Click to edit Master text styles</a:t>
            </a:r>
          </a:p>
        </p:txBody>
      </p:sp>
    </p:spTree>
    <p:extLst>
      <p:ext uri="{BB962C8B-B14F-4D97-AF65-F5344CB8AC3E}">
        <p14:creationId xmlns:p14="http://schemas.microsoft.com/office/powerpoint/2010/main" val="42722991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umber Large">
    <p:bg>
      <p:bgPr>
        <a:solidFill>
          <a:schemeClr val="accent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1113C676-72E3-B810-A6B9-DCE36B8778AC}"/>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8507528C-7021-C7A4-B156-08D83A3A21F4}"/>
              </a:ext>
            </a:extLst>
          </p:cNvPr>
          <p:cNvSpPr>
            <a:spLocks noGrp="1"/>
          </p:cNvSpPr>
          <p:nvPr>
            <p:ph type="title"/>
          </p:nvPr>
        </p:nvSpPr>
        <p:spPr>
          <a:xfrm>
            <a:off x="633470" y="5109525"/>
            <a:ext cx="10367905" cy="1207192"/>
          </a:xfrm>
        </p:spPr>
        <p:txBody>
          <a:bodyPr anchor="b">
            <a:normAutofit/>
          </a:bodyPr>
          <a:lstStyle>
            <a:lvl1pPr algn="l">
              <a:lnSpc>
                <a:spcPct val="90000"/>
              </a:lnSpc>
              <a:defRPr sz="24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F2929A1B-A295-4715-B77A-F33006A42EEB}" type="datetime1">
              <a:rPr lang="en-US" smtClean="0"/>
              <a:t>9/24/2026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B088E26B-9247-68F3-E9B8-157E22E97147}"/>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6">
            <a:extLst>
              <a:ext uri="{FF2B5EF4-FFF2-40B4-BE49-F238E27FC236}">
                <a16:creationId xmlns:a16="http://schemas.microsoft.com/office/drawing/2014/main" id="{786730A0-A69C-6FA3-06BC-632301E15F2D}"/>
              </a:ext>
            </a:extLst>
          </p:cNvPr>
          <p:cNvSpPr>
            <a:spLocks noGrp="1"/>
          </p:cNvSpPr>
          <p:nvPr>
            <p:ph sz="quarter" idx="13" hasCustomPrompt="1"/>
          </p:nvPr>
        </p:nvSpPr>
        <p:spPr>
          <a:xfrm>
            <a:off x="634030" y="1340489"/>
            <a:ext cx="10367349" cy="3388035"/>
          </a:xfrm>
        </p:spPr>
        <p:txBody>
          <a:bodyPr anchor="t">
            <a:noAutofit/>
          </a:bodyPr>
          <a:lstStyle>
            <a:lvl1pPr marL="0" indent="0" algn="l">
              <a:lnSpc>
                <a:spcPct val="90000"/>
              </a:lnSpc>
              <a:buNone/>
              <a:defRPr sz="30000" b="0" i="0">
                <a:solidFill>
                  <a:schemeClr val="tx1"/>
                </a:solidFill>
                <a:latin typeface="+mn-lt"/>
              </a:defRPr>
            </a:lvl1pPr>
          </a:lstStyle>
          <a:p>
            <a:pPr lvl="0"/>
            <a:r>
              <a:rPr lang="en-US"/>
              <a:t>##%</a:t>
            </a:r>
          </a:p>
        </p:txBody>
      </p:sp>
    </p:spTree>
    <p:extLst>
      <p:ext uri="{BB962C8B-B14F-4D97-AF65-F5344CB8AC3E}">
        <p14:creationId xmlns:p14="http://schemas.microsoft.com/office/powerpoint/2010/main" val="11423298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3AF240C4-9480-994E-0BD5-BF7BE95F9F7B}"/>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633470" y="5109525"/>
            <a:ext cx="10367905" cy="1207192"/>
          </a:xfrm>
        </p:spPr>
        <p:txBody>
          <a:bodyPr anchor="b">
            <a:normAutofit/>
          </a:bodyPr>
          <a:lstStyle>
            <a:lvl1pPr algn="l">
              <a:lnSpc>
                <a:spcPct val="90000"/>
              </a:lnSpc>
              <a:defRPr sz="24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09CBD6C5-FCE0-436F-BDB9-607AA1896A18}" type="datetime1">
              <a:rPr lang="en-US" smtClean="0"/>
              <a:t>9/24/2026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34030" y="1340489"/>
            <a:ext cx="10367349" cy="3388035"/>
          </a:xfrm>
        </p:spPr>
        <p:txBody>
          <a:bodyPr anchor="t">
            <a:noAutofit/>
          </a:bodyPr>
          <a:lstStyle>
            <a:lvl1pPr marL="0" indent="0" algn="l">
              <a:lnSpc>
                <a:spcPct val="90000"/>
              </a:lnSpc>
              <a:buNone/>
              <a:defRPr sz="30000" b="0" i="0">
                <a:solidFill>
                  <a:schemeClr val="tx1"/>
                </a:solidFill>
                <a:latin typeface="+mn-lt"/>
              </a:defRPr>
            </a:lvl1pPr>
          </a:lstStyle>
          <a:p>
            <a:pPr lvl="0"/>
            <a:r>
              <a:rPr lang="en-US"/>
              <a:t>##%</a:t>
            </a:r>
          </a:p>
        </p:txBody>
      </p:sp>
      <p:cxnSp>
        <p:nvCxnSpPr>
          <p:cNvPr id="6" name="Straight Connector 5">
            <a:extLst>
              <a:ext uri="{FF2B5EF4-FFF2-40B4-BE49-F238E27FC236}">
                <a16:creationId xmlns:a16="http://schemas.microsoft.com/office/drawing/2014/main" id="{63547AA0-CA68-609A-06D4-5F771838B5D3}"/>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57481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accent6"/>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B8C624E-4F6C-E890-10DF-FE279DA2597D}"/>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20D33D3A-063E-24F3-6815-CC483F3BFF50}"/>
              </a:ext>
            </a:extLst>
          </p:cNvPr>
          <p:cNvSpPr>
            <a:spLocks noGrp="1"/>
          </p:cNvSpPr>
          <p:nvPr>
            <p:ph type="title"/>
          </p:nvPr>
        </p:nvSpPr>
        <p:spPr>
          <a:xfrm>
            <a:off x="633470" y="5109525"/>
            <a:ext cx="10367905" cy="1207192"/>
          </a:xfrm>
        </p:spPr>
        <p:txBody>
          <a:bodyPr anchor="b">
            <a:normAutofit/>
          </a:bodyPr>
          <a:lstStyle>
            <a:lvl1pPr algn="l">
              <a:lnSpc>
                <a:spcPct val="90000"/>
              </a:lnSpc>
              <a:defRPr sz="2400" b="0" i="0" cap="none" baseline="0">
                <a:solidFill>
                  <a:schemeClr val="tx1"/>
                </a:solidFill>
                <a:latin typeface="+mj-lt"/>
              </a:defRPr>
            </a:lvl1pPr>
          </a:lstStyle>
          <a:p>
            <a:r>
              <a:rPr lang="en-US"/>
              <a:t>Click to edit Master title style</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p>
            <a:fld id="{2B3A5A51-DB18-40F8-9807-F5A86B7E570D}" type="datetime1">
              <a:rPr lang="en-US" smtClean="0"/>
              <a:t>9/24/2026</a:t>
            </a:fld>
            <a:endParaRPr lang="en-US"/>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5FD9BA66-49B9-422C-E28F-BA9E9DB64697}"/>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6">
            <a:extLst>
              <a:ext uri="{FF2B5EF4-FFF2-40B4-BE49-F238E27FC236}">
                <a16:creationId xmlns:a16="http://schemas.microsoft.com/office/drawing/2014/main" id="{D20ABC85-9587-24D5-E6BE-4DBE5CA56973}"/>
              </a:ext>
            </a:extLst>
          </p:cNvPr>
          <p:cNvSpPr>
            <a:spLocks noGrp="1"/>
          </p:cNvSpPr>
          <p:nvPr>
            <p:ph sz="quarter" idx="13" hasCustomPrompt="1"/>
          </p:nvPr>
        </p:nvSpPr>
        <p:spPr>
          <a:xfrm>
            <a:off x="634030" y="1340489"/>
            <a:ext cx="10367349" cy="3388035"/>
          </a:xfrm>
        </p:spPr>
        <p:txBody>
          <a:bodyPr anchor="t">
            <a:noAutofit/>
          </a:bodyPr>
          <a:lstStyle>
            <a:lvl1pPr marL="0" indent="0" algn="l">
              <a:lnSpc>
                <a:spcPct val="90000"/>
              </a:lnSpc>
              <a:buNone/>
              <a:defRPr sz="30000" b="0" i="0">
                <a:solidFill>
                  <a:schemeClr val="tx1"/>
                </a:solidFill>
                <a:latin typeface="+mn-lt"/>
              </a:defRPr>
            </a:lvl1pPr>
          </a:lstStyle>
          <a:p>
            <a:pPr lvl="0"/>
            <a:r>
              <a:rPr lang="en-US"/>
              <a:t>##%</a:t>
            </a:r>
          </a:p>
        </p:txBody>
      </p:sp>
    </p:spTree>
    <p:extLst>
      <p:ext uri="{BB962C8B-B14F-4D97-AF65-F5344CB8AC3E}">
        <p14:creationId xmlns:p14="http://schemas.microsoft.com/office/powerpoint/2010/main" val="3667156823"/>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cxnSp>
        <p:nvCxnSpPr>
          <p:cNvPr id="51" name="Straight Connector 50">
            <a:extLst>
              <a:ext uri="{FF2B5EF4-FFF2-40B4-BE49-F238E27FC236}">
                <a16:creationId xmlns:a16="http://schemas.microsoft.com/office/drawing/2014/main" id="{0D627006-2F17-8195-85F1-6A04C935CD0A}"/>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lvl1pPr>
              <a:defRPr cap="none" baseline="0"/>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312BCB96-76D1-4464-9253-520F75095DE4}" type="datetime1">
              <a:rPr lang="en-US" smtClean="0"/>
              <a:t>9/24/2026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4030" y="1001715"/>
            <a:ext cx="9424374" cy="5221280"/>
          </a:xfrm>
        </p:spPr>
        <p:txBody>
          <a:bodyPr anchor="ctr">
            <a:noAutofit/>
          </a:bodyPr>
          <a:lstStyle>
            <a:lvl1pPr marL="0" indent="0">
              <a:lnSpc>
                <a:spcPct val="100000"/>
              </a:lnSpc>
              <a:buNone/>
              <a:defRPr sz="4000" b="1" cap="all" baseline="0"/>
            </a:lvl1pPr>
            <a:lvl2pPr marL="228600" indent="0">
              <a:lnSpc>
                <a:spcPct val="100000"/>
              </a:lnSpc>
              <a:buNone/>
              <a:defRPr sz="4000" b="1" cap="all" baseline="0"/>
            </a:lvl2pPr>
            <a:lvl3pPr marL="457200" indent="0">
              <a:lnSpc>
                <a:spcPct val="100000"/>
              </a:lnSpc>
              <a:buNone/>
              <a:defRPr sz="4000" b="1" cap="all" baseline="0"/>
            </a:lvl3pPr>
            <a:lvl4pPr marL="685800" indent="0">
              <a:lnSpc>
                <a:spcPct val="100000"/>
              </a:lnSpc>
              <a:buNone/>
              <a:defRPr sz="4000" b="1" cap="all" baseline="0"/>
            </a:lvl4pPr>
            <a:lvl5pPr marL="914400" indent="0">
              <a:lnSpc>
                <a:spcPct val="100000"/>
              </a:lnSpc>
              <a:buNone/>
              <a:defRPr sz="4000" b="1" cap="all" baseline="0"/>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C6DC5F9A-93BE-3155-B9FF-4F2B904E7EDC}"/>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34600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Statement 2">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EE1D5172-97DD-EE7A-066E-A8782AEFC905}"/>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599396" y="-1133856"/>
            <a:ext cx="10652760" cy="1001330"/>
          </a:xfrm>
        </p:spPr>
        <p:txBody>
          <a:bodyPr/>
          <a:lstStyle>
            <a:lvl1pPr>
              <a:defRPr cap="none" baseline="0"/>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23F8BC6-0973-431F-9F88-90604F102123}" type="datetime1">
              <a:rPr lang="en-US" smtClean="0"/>
              <a:t>9/24/2026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599396" y="1001715"/>
            <a:ext cx="9459008" cy="5378062"/>
          </a:xfrm>
        </p:spPr>
        <p:txBody>
          <a:bodyPr anchor="b">
            <a:noAutofit/>
          </a:bodyPr>
          <a:lstStyle>
            <a:lvl1pPr marL="0" indent="0">
              <a:lnSpc>
                <a:spcPct val="90000"/>
              </a:lnSpc>
              <a:buNone/>
              <a:defRPr sz="4000" b="1" cap="all" baseline="0">
                <a:latin typeface="+mn-lt"/>
              </a:defRPr>
            </a:lvl1pPr>
            <a:lvl2pPr marL="228600" indent="0">
              <a:lnSpc>
                <a:spcPct val="90000"/>
              </a:lnSpc>
              <a:buNone/>
              <a:defRPr sz="4000" b="1" cap="all" baseline="0">
                <a:latin typeface="+mn-lt"/>
              </a:defRPr>
            </a:lvl2pPr>
            <a:lvl3pPr marL="457200" indent="0">
              <a:lnSpc>
                <a:spcPct val="90000"/>
              </a:lnSpc>
              <a:buNone/>
              <a:defRPr sz="4000" b="1" cap="all" baseline="0">
                <a:latin typeface="+mn-lt"/>
              </a:defRPr>
            </a:lvl3pPr>
            <a:lvl4pPr marL="685800" indent="0">
              <a:lnSpc>
                <a:spcPct val="90000"/>
              </a:lnSpc>
              <a:buNone/>
              <a:defRPr sz="4000" b="1" cap="all" baseline="0">
                <a:latin typeface="+mn-lt"/>
              </a:defRPr>
            </a:lvl4pPr>
            <a:lvl5pPr marL="914400" indent="0">
              <a:lnSpc>
                <a:spcPct val="90000"/>
              </a:lnSpc>
              <a:buNone/>
              <a:defRPr sz="4000" b="1" cap="all" baseline="0">
                <a:latin typeface="+mn-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4993CE3A-3702-5441-A16B-15475B1AC32C}"/>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1912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3F5B07A5-D0B6-BEDF-13F7-7E32618B6773}"/>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lvl1pPr>
              <a:defRPr cap="none" baseline="0"/>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40309F-82F1-48B4-8AF1-7FAFA4EA46A8}" type="datetime1">
              <a:rPr lang="en-US" smtClean="0"/>
              <a:t>9/24/2026</a:t>
            </a:fld>
            <a:endParaRPr lang="en-US"/>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33479" y="1001713"/>
            <a:ext cx="10924473" cy="5378063"/>
          </a:xfrm>
        </p:spPr>
        <p:txBody>
          <a:bodyPr anchor="b">
            <a:noAutofit/>
          </a:bodyPr>
          <a:lstStyle>
            <a:lvl1pPr marL="0" indent="0">
              <a:lnSpc>
                <a:spcPct val="100000"/>
              </a:lnSpc>
              <a:buNone/>
              <a:defRPr sz="4000" b="0" i="0" cap="all" baseline="0">
                <a:latin typeface="+mn-lt"/>
              </a:defRPr>
            </a:lvl1pPr>
            <a:lvl2pPr marL="228600" indent="0">
              <a:lnSpc>
                <a:spcPct val="100000"/>
              </a:lnSpc>
              <a:buNone/>
              <a:defRPr sz="4000" b="0" i="0" cap="all" baseline="0">
                <a:latin typeface="+mn-lt"/>
              </a:defRPr>
            </a:lvl2pPr>
            <a:lvl3pPr marL="457200" indent="0">
              <a:lnSpc>
                <a:spcPct val="100000"/>
              </a:lnSpc>
              <a:buNone/>
              <a:defRPr sz="4000" b="0" i="0" cap="all" baseline="0">
                <a:latin typeface="+mn-lt"/>
              </a:defRPr>
            </a:lvl3pPr>
            <a:lvl4pPr marL="685800" indent="0">
              <a:lnSpc>
                <a:spcPct val="100000"/>
              </a:lnSpc>
              <a:buNone/>
              <a:defRPr sz="4000" b="0" i="0" cap="all" baseline="0">
                <a:latin typeface="+mn-lt"/>
              </a:defRPr>
            </a:lvl4pPr>
            <a:lvl5pPr marL="914400" indent="0">
              <a:lnSpc>
                <a:spcPct val="100000"/>
              </a:lnSpc>
              <a:buNone/>
              <a:defRPr sz="4000" b="0" i="0" cap="all" baseline="0">
                <a:latin typeface="+mn-lt"/>
              </a:defRPr>
            </a:lvl5pPr>
          </a:lstStyle>
          <a:p>
            <a:pPr lvl="0"/>
            <a:r>
              <a:rPr lang="en-US"/>
              <a:t>Click to add statement</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3E71C1F5-4C28-1974-E5FE-84A75C2718B0}"/>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7650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C518A1F-ACCA-80D1-B725-434280AEC752}"/>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29" y="5907727"/>
            <a:ext cx="9980960" cy="381000"/>
          </a:xfrm>
        </p:spPr>
        <p:txBody>
          <a:bodyPr anchor="b">
            <a:normAutofit/>
          </a:bodyPr>
          <a:lstStyle>
            <a:lvl1pPr>
              <a:lnSpc>
                <a:spcPct val="120000"/>
              </a:lnSpc>
              <a:defRPr sz="1600" b="0" i="0" cap="none" baseline="0">
                <a:solidFill>
                  <a:schemeClr val="tx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F2657C51-8093-4086-9EBD-6F9D3CF38435}" type="datetime1">
              <a:rPr lang="en-US" smtClean="0"/>
              <a:t>9/24/2026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1001717"/>
            <a:ext cx="9980960" cy="3726808"/>
          </a:xfrm>
        </p:spPr>
        <p:txBody>
          <a:bodyPr anchor="t">
            <a:normAutofit/>
          </a:bodyPr>
          <a:lstStyle>
            <a:lvl1pPr marL="164592" indent="-164592">
              <a:lnSpc>
                <a:spcPct val="100000"/>
              </a:lnSpc>
              <a:spcBef>
                <a:spcPts val="0"/>
              </a:spcBef>
              <a:buNone/>
              <a:defRPr sz="4000" b="0" i="0" cap="all" baseline="0">
                <a:solidFill>
                  <a:schemeClr val="tx1"/>
                </a:solidFill>
                <a:latin typeface="+mn-lt"/>
              </a:defRPr>
            </a:lvl1pPr>
          </a:lstStyle>
          <a:p>
            <a:pPr lvl="0"/>
            <a:r>
              <a:rPr lang="en-US"/>
              <a:t>CLICK TO add QUOTE</a:t>
            </a:r>
          </a:p>
        </p:txBody>
      </p:sp>
      <p:cxnSp>
        <p:nvCxnSpPr>
          <p:cNvPr id="6" name="Straight Connector 5">
            <a:extLst>
              <a:ext uri="{FF2B5EF4-FFF2-40B4-BE49-F238E27FC236}">
                <a16:creationId xmlns:a16="http://schemas.microsoft.com/office/drawing/2014/main" id="{1EDBAF72-4C6A-14D9-5801-64F0FA350F7C}"/>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19051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FD47CB2-2DC0-2D1C-3E20-3B23C0394451}"/>
              </a:ext>
            </a:extLst>
          </p:cNvPr>
          <p:cNvCxnSpPr/>
          <p:nvPr userDrawn="1"/>
        </p:nvCxnSpPr>
        <p:spPr>
          <a:xfrm>
            <a:off x="429209" y="164150"/>
            <a:ext cx="117627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4028" y="5815584"/>
            <a:ext cx="10923925" cy="511644"/>
          </a:xfrm>
        </p:spPr>
        <p:txBody>
          <a:bodyPr anchor="b">
            <a:noAutofit/>
          </a:bodyPr>
          <a:lstStyle>
            <a:lvl1pPr>
              <a:lnSpc>
                <a:spcPct val="120000"/>
              </a:lnSpc>
              <a:defRPr sz="1600" b="0" i="0" cap="none" baseline="0">
                <a:solidFill>
                  <a:schemeClr val="bg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r>
              <a:rPr lang="en-US"/>
              <a:t>GROWTH MARKETING PLAN</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bg1"/>
                </a:solidFill>
              </a:defRPr>
            </a:lvl1pPr>
          </a:lstStyle>
          <a:p>
            <a:fld id="{83B3AEC4-477A-480C-8C3E-559E8B429188}" type="datetime1">
              <a:rPr lang="en-US" smtClean="0"/>
              <a:pPr/>
              <a:t>9/24/2026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29" y="1042416"/>
            <a:ext cx="10923925" cy="4037312"/>
          </a:xfrm>
        </p:spPr>
        <p:txBody>
          <a:bodyPr anchor="t">
            <a:normAutofit/>
          </a:bodyPr>
          <a:lstStyle>
            <a:lvl1pPr marL="164592" indent="-164592">
              <a:lnSpc>
                <a:spcPct val="100000"/>
              </a:lnSpc>
              <a:spcBef>
                <a:spcPts val="0"/>
              </a:spcBef>
              <a:buNone/>
              <a:defRPr sz="4000" b="0" i="0" cap="all" baseline="0">
                <a:solidFill>
                  <a:schemeClr val="bg1"/>
                </a:solidFill>
                <a:latin typeface="+mn-lt"/>
              </a:defRPr>
            </a:lvl1pPr>
          </a:lstStyle>
          <a:p>
            <a:pPr lvl="0"/>
            <a:r>
              <a:rPr lang="en-US"/>
              <a:t>CLICK TO add QUOTE</a:t>
            </a:r>
          </a:p>
        </p:txBody>
      </p:sp>
      <p:cxnSp>
        <p:nvCxnSpPr>
          <p:cNvPr id="8" name="Straight Connector 7">
            <a:extLst>
              <a:ext uri="{FF2B5EF4-FFF2-40B4-BE49-F238E27FC236}">
                <a16:creationId xmlns:a16="http://schemas.microsoft.com/office/drawing/2014/main" id="{315DE24C-5070-BB46-4081-8ED244198E0F}"/>
              </a:ext>
            </a:extLst>
          </p:cNvPr>
          <p:cNvCxnSpPr>
            <a:cxnSpLocks/>
          </p:cNvCxnSpPr>
          <p:nvPr userDrawn="1"/>
        </p:nvCxnSpPr>
        <p:spPr>
          <a:xfrm>
            <a:off x="429793"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516171"/>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0708A38-78BC-D3CE-5C55-65C094C8935A}"/>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39037" y="5749160"/>
            <a:ext cx="8956676" cy="567558"/>
          </a:xfrm>
        </p:spPr>
        <p:txBody>
          <a:bodyPr anchor="b">
            <a:normAutofit/>
          </a:bodyPr>
          <a:lstStyle>
            <a:lvl1pPr>
              <a:lnSpc>
                <a:spcPct val="120000"/>
              </a:lnSpc>
              <a:defRPr sz="1600" b="0" i="0" cap="none" baseline="0">
                <a:solidFill>
                  <a:schemeClr val="tx1"/>
                </a:solidFill>
                <a:latin typeface="+mj-lt"/>
              </a:defRPr>
            </a:lvl1pPr>
          </a:lstStyle>
          <a:p>
            <a:r>
              <a:rPr lang="en-US"/>
              <a:t>Quote Author</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p>
            <a:fld id="{D7163BA6-8D49-4675-9508-BB867C793A49}" type="datetime1">
              <a:rPr lang="en-US" smtClean="0"/>
              <a:t>9/24/2026</a:t>
            </a:fld>
            <a:endParaRPr lang="en-US"/>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34030" y="1001715"/>
            <a:ext cx="9037984" cy="3726810"/>
          </a:xfrm>
        </p:spPr>
        <p:txBody>
          <a:bodyPr anchor="t">
            <a:normAutofit/>
          </a:bodyPr>
          <a:lstStyle>
            <a:lvl1pPr marL="164592" indent="-164592">
              <a:lnSpc>
                <a:spcPct val="100000"/>
              </a:lnSpc>
              <a:spcBef>
                <a:spcPts val="0"/>
              </a:spcBef>
              <a:buNone/>
              <a:defRPr sz="4000" b="0" i="0" cap="all" baseline="0">
                <a:latin typeface="+mn-lt"/>
              </a:defRPr>
            </a:lvl1pPr>
          </a:lstStyle>
          <a:p>
            <a:pPr lvl="0"/>
            <a:r>
              <a:rPr lang="en-US"/>
              <a:t>CLICK TO add QUOTE</a:t>
            </a:r>
          </a:p>
        </p:txBody>
      </p:sp>
      <p:cxnSp>
        <p:nvCxnSpPr>
          <p:cNvPr id="6" name="Straight Connector 5">
            <a:extLst>
              <a:ext uri="{FF2B5EF4-FFF2-40B4-BE49-F238E27FC236}">
                <a16:creationId xmlns:a16="http://schemas.microsoft.com/office/drawing/2014/main" id="{B1108F76-E7E3-1812-8331-DCE59FFE0DFB}"/>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1454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33CF370-3CA5-B9C3-AA2C-1D52A27AD182}"/>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34030" y="1001715"/>
            <a:ext cx="10923934" cy="1127756"/>
          </a:xfrm>
        </p:spPr>
        <p:txBody>
          <a:bodyPr/>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1C58E83-499B-42C0-A29C-116A7958FAB2}" type="datetime1">
              <a:rPr lang="en-US" smtClean="0"/>
              <a:t>9/24/2026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9" name="Text Placeholder 8">
            <a:extLst>
              <a:ext uri="{FF2B5EF4-FFF2-40B4-BE49-F238E27FC236}">
                <a16:creationId xmlns:a16="http://schemas.microsoft.com/office/drawing/2014/main" id="{84DC103C-4E45-07FA-2734-5BAE2624DC48}"/>
              </a:ext>
            </a:extLst>
          </p:cNvPr>
          <p:cNvSpPr>
            <a:spLocks noGrp="1"/>
          </p:cNvSpPr>
          <p:nvPr>
            <p:ph type="body" sz="quarter" idx="13"/>
          </p:nvPr>
        </p:nvSpPr>
        <p:spPr>
          <a:xfrm>
            <a:off x="634030" y="2129474"/>
            <a:ext cx="5266090" cy="4093525"/>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288F1ED9-CE64-0191-F909-FDC002A7456F}"/>
              </a:ext>
            </a:extLst>
          </p:cNvPr>
          <p:cNvSpPr>
            <a:spLocks noGrp="1"/>
          </p:cNvSpPr>
          <p:nvPr>
            <p:ph type="body" sz="quarter" idx="14"/>
          </p:nvPr>
        </p:nvSpPr>
        <p:spPr>
          <a:xfrm>
            <a:off x="6291886" y="2129473"/>
            <a:ext cx="5266078" cy="4093526"/>
          </a:xfrm>
        </p:spPr>
        <p:txBody>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0DA0E66B-621F-DCB6-E24E-748318E12F2D}"/>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8156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A1A96DE7-ACFB-A025-20F2-1C9A4CEF7566}"/>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34030" y="1001714"/>
            <a:ext cx="10923934" cy="688973"/>
          </a:xfrm>
        </p:spPr>
        <p:txBody>
          <a:bodyPr>
            <a:normAutofit/>
          </a:bodyPr>
          <a:lstStyle>
            <a:lvl1pPr>
              <a:defRPr sz="4000"/>
            </a:lvl1pPr>
          </a:lstStyle>
          <a:p>
            <a:r>
              <a:rPr lang="en-US"/>
              <a:t>Click to edit Master title style</a:t>
            </a:r>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a:t>GROWTH MARKETING PLAN</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24F4FD23-2163-447C-A80D-D0B4B313F4F9}" type="datetime1">
              <a:rPr lang="en-US" smtClean="0"/>
              <a:t>9/24/2026</a:t>
            </a:fld>
            <a:endParaRPr lang="en-US"/>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33472" y="1685735"/>
            <a:ext cx="5266644" cy="81045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F86E5640-DE07-46FE-2EFB-FCD8C5238DC9}"/>
              </a:ext>
            </a:extLst>
          </p:cNvPr>
          <p:cNvSpPr>
            <a:spLocks noGrp="1"/>
          </p:cNvSpPr>
          <p:nvPr>
            <p:ph type="body" sz="quarter" idx="13"/>
          </p:nvPr>
        </p:nvSpPr>
        <p:spPr>
          <a:xfrm>
            <a:off x="634596" y="2496190"/>
            <a:ext cx="5265520" cy="3726810"/>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85735"/>
            <a:ext cx="5271464" cy="81045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20D5795C-6228-AA6F-1CF7-AD7010686BC6}"/>
              </a:ext>
            </a:extLst>
          </p:cNvPr>
          <p:cNvSpPr>
            <a:spLocks noGrp="1"/>
          </p:cNvSpPr>
          <p:nvPr>
            <p:ph type="body" sz="quarter" idx="14"/>
          </p:nvPr>
        </p:nvSpPr>
        <p:spPr>
          <a:xfrm>
            <a:off x="6286500" y="2496190"/>
            <a:ext cx="5271464" cy="3726810"/>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FC723C3-DA4A-8D71-987B-EB7E7A74D1E6}"/>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0846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4A141C8-6351-7BB4-B97D-32DF6F45DBC5}"/>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34030" y="1001714"/>
            <a:ext cx="10923933" cy="1127761"/>
          </a:xfrm>
        </p:spPr>
        <p:txBody>
          <a:bodyPr>
            <a:normAutofit/>
          </a:bodyPr>
          <a:lstStyle>
            <a:lvl1pPr>
              <a:defRPr sz="4000"/>
            </a:lvl1pPr>
          </a:lstStyle>
          <a:p>
            <a:r>
              <a:rPr lang="en-US"/>
              <a:t>Click to edit Master title style</a:t>
            </a:r>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a:t>GROWTH MARKETING PLAN</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6CE927C-C7F8-47B0-9A1C-DEAC93AC4235}" type="datetime1">
              <a:rPr lang="en-US" smtClean="0"/>
              <a:t>9/24/2026</a:t>
            </a:fld>
            <a:endParaRPr lang="en-US"/>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6" name="Straight Connector 5">
            <a:extLst>
              <a:ext uri="{FF2B5EF4-FFF2-40B4-BE49-F238E27FC236}">
                <a16:creationId xmlns:a16="http://schemas.microsoft.com/office/drawing/2014/main" id="{D88218CD-6934-8D18-A575-7C745D80A6C4}"/>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30586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FE09A4A-7256-DFB0-F197-FAC31C991665}"/>
              </a:ext>
            </a:extLst>
          </p:cNvPr>
          <p:cNvCxnSpPr/>
          <p:nvPr/>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a:t>GROWTH MARKETING PLAN</a:t>
            </a:r>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AEEB669C-B2F2-4540-973C-9431C4193843}" type="datetime1">
              <a:rPr lang="en-US" smtClean="0"/>
              <a:t>9/24/2026</a:t>
            </a:fld>
            <a:endParaRPr lang="en-US"/>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7" name="Straight Connector 6">
            <a:extLst>
              <a:ext uri="{FF2B5EF4-FFF2-40B4-BE49-F238E27FC236}">
                <a16:creationId xmlns:a16="http://schemas.microsoft.com/office/drawing/2014/main" id="{1571AA78-5D18-EE68-E9E7-A1075C78BC20}"/>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91823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34031" y="1001716"/>
            <a:ext cx="4328496" cy="1122374"/>
          </a:xfrm>
        </p:spPr>
        <p:txBody>
          <a:bodyPr anchor="t">
            <a:no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01E0AE40-9A04-413D-8631-F7A90F9EBCFC}" type="datetime1">
              <a:rPr lang="en-US" smtClean="0"/>
              <a:t>9/24/2026</a:t>
            </a:fld>
            <a:endParaRPr lang="en-US"/>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cxnSp>
        <p:nvCxnSpPr>
          <p:cNvPr id="9" name="Straight Connector 8">
            <a:extLst>
              <a:ext uri="{FF2B5EF4-FFF2-40B4-BE49-F238E27FC236}">
                <a16:creationId xmlns:a16="http://schemas.microsoft.com/office/drawing/2014/main" id="{CD4A6C7F-9167-3CFF-8E30-53AE9D6BB738}"/>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34020" y="2496190"/>
            <a:ext cx="4328506" cy="3726810"/>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348910" y="1001715"/>
            <a:ext cx="6209053" cy="522128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A9C0A275-A2A5-8AD0-2E0F-DDE194CF88B0}"/>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1108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34030" y="1001715"/>
            <a:ext cx="3771899" cy="1875474"/>
          </a:xfrm>
        </p:spPr>
        <p:txBody>
          <a:bodyPr anchor="t">
            <a:normAutofit/>
          </a:bodyPr>
          <a:lstStyle>
            <a:lvl1pPr>
              <a:defRPr sz="4000"/>
            </a:lvl1pPr>
          </a:lstStyle>
          <a:p>
            <a:r>
              <a:rPr lang="en-US"/>
              <a:t>Click to edit Master title style</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a:t>GROWTH MARKETING PLAN</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8694C3A-EE25-431B-80B1-4EF91AFC3103}" type="datetime1">
              <a:rPr lang="en-US" smtClean="0"/>
              <a:t>9/24/2026</a:t>
            </a:fld>
            <a:endParaRPr lang="en-US"/>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34029" y="3242949"/>
            <a:ext cx="3771899" cy="3063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03E95682-83E4-B8FD-0229-98470A1CACC8}"/>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4962527" y="634999"/>
            <a:ext cx="6595437" cy="5588001"/>
          </a:xfrm>
          <a:blipFill dpi="0" rotWithShape="1">
            <a:blip r:embed="rId2">
              <a:alphaModFix amt="60000"/>
            </a:blip>
            <a:srcRect/>
            <a:stretch>
              <a:fillRect/>
            </a:stretch>
          </a:blip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cxnSp>
        <p:nvCxnSpPr>
          <p:cNvPr id="8" name="Straight Connector 7">
            <a:extLst>
              <a:ext uri="{FF2B5EF4-FFF2-40B4-BE49-F238E27FC236}">
                <a16:creationId xmlns:a16="http://schemas.microsoft.com/office/drawing/2014/main" id="{9C2BD7F5-CDD3-75CC-75F0-0D3B429420E5}"/>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50980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1373816"/>
            <a:ext cx="8481399" cy="1607128"/>
          </a:xfrm>
        </p:spPr>
        <p:txBody>
          <a:bodyPr anchor="b">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B4C3B674-A5BF-456A-8269-F8CA9F763AF0}" type="datetime1">
              <a:rPr lang="en-US" smtClean="0"/>
              <a:pPr/>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a:p>
        </p:txBody>
      </p:sp>
      <p:cxnSp>
        <p:nvCxnSpPr>
          <p:cNvPr id="7" name="Straight Connector 6">
            <a:extLst>
              <a:ext uri="{FF2B5EF4-FFF2-40B4-BE49-F238E27FC236}">
                <a16:creationId xmlns:a16="http://schemas.microsoft.com/office/drawing/2014/main" id="{BB4F35B0-78B0-CF96-BDA9-3D1E19B0636E}"/>
              </a:ext>
            </a:extLst>
          </p:cNvPr>
          <p:cNvCxnSpPr/>
          <p:nvPr userDrawn="1"/>
        </p:nvCxnSpPr>
        <p:spPr>
          <a:xfrm>
            <a:off x="429209" y="164150"/>
            <a:ext cx="117627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33481" y="3615051"/>
            <a:ext cx="10367898" cy="2607949"/>
          </a:xfrm>
        </p:spPr>
        <p:txBody>
          <a:bodyPr>
            <a:normAutofit/>
          </a:bodyPr>
          <a:lstStyle>
            <a:lvl1pPr marL="0" indent="0">
              <a:buNone/>
              <a:defRPr sz="1600">
                <a:solidFill>
                  <a:schemeClr val="tx1"/>
                </a:solidFill>
              </a:defRPr>
            </a:lvl1pPr>
            <a:lvl2pPr marL="228600" indent="0">
              <a:buNone/>
              <a:defRPr sz="1600">
                <a:solidFill>
                  <a:schemeClr val="tx1"/>
                </a:solidFill>
              </a:defRPr>
            </a:lvl2pPr>
            <a:lvl3pPr marL="457200" indent="0">
              <a:buNone/>
              <a:defRPr sz="1600">
                <a:solidFill>
                  <a:schemeClr val="tx1"/>
                </a:solidFill>
              </a:defRPr>
            </a:lvl3pPr>
            <a:lvl4pPr marL="685800" indent="0">
              <a:buNone/>
              <a:defRPr sz="1600">
                <a:solidFill>
                  <a:schemeClr val="tx1"/>
                </a:solidFill>
              </a:defRPr>
            </a:lvl4pPr>
            <a:lvl5pPr marL="914400" indent="0">
              <a:buNone/>
              <a:defRPr sz="1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55FE6CEC-AEBC-8860-A62E-637765B0DE26}"/>
              </a:ext>
            </a:extLst>
          </p:cNvPr>
          <p:cNvCxnSpPr>
            <a:cxnSpLocks/>
          </p:cNvCxnSpPr>
          <p:nvPr userDrawn="1"/>
        </p:nvCxnSpPr>
        <p:spPr>
          <a:xfrm>
            <a:off x="429793" y="0"/>
            <a:ext cx="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2631864"/>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34030" y="1756098"/>
            <a:ext cx="10923925" cy="2595476"/>
          </a:xfrm>
        </p:spPr>
        <p:txBody>
          <a:bodyPr anchor="b">
            <a:noAutofit/>
          </a:bodyPr>
          <a:lstStyle>
            <a:lvl1pPr>
              <a:defRPr sz="4000" b="0" i="0">
                <a:solidFill>
                  <a:schemeClr val="bg1"/>
                </a:solidFill>
                <a:latin typeface="+mn-lt"/>
              </a:defRPr>
            </a:lvl1pPr>
          </a:lstStyle>
          <a:p>
            <a:r>
              <a:rPr lang="en-US"/>
              <a:t>Click to edit Master title style</a:t>
            </a:r>
          </a:p>
        </p:txBody>
      </p:sp>
      <p:cxnSp>
        <p:nvCxnSpPr>
          <p:cNvPr id="8" name="Straight Connector 7">
            <a:extLst>
              <a:ext uri="{FF2B5EF4-FFF2-40B4-BE49-F238E27FC236}">
                <a16:creationId xmlns:a16="http://schemas.microsoft.com/office/drawing/2014/main" id="{6C31587E-E768-0BED-F16B-618390A49DBC}"/>
              </a:ext>
            </a:extLst>
          </p:cNvPr>
          <p:cNvCxnSpPr/>
          <p:nvPr userDrawn="1"/>
        </p:nvCxnSpPr>
        <p:spPr>
          <a:xfrm>
            <a:off x="429209" y="164150"/>
            <a:ext cx="117627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r>
              <a:rPr lang="en-US"/>
              <a:t>GROWTH MARKETING PLAN</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bg1"/>
                </a:solidFill>
              </a:defRPr>
            </a:lvl1pPr>
          </a:lstStyle>
          <a:p>
            <a:fld id="{2C9D3C1B-3A72-4E86-BA17-923EE76E5763}" type="datetime1">
              <a:rPr lang="en-US" smtClean="0"/>
              <a:pPr/>
              <a:t>9/24/2026</a:t>
            </a:fld>
            <a:endParaRPr lang="en-US"/>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CC057153-B650-4DEB-B370-79DDCFDCE934}" type="slidenum">
              <a:rPr lang="en-US" smtClean="0"/>
              <a:pPr/>
              <a:t>‹#›</a:t>
            </a:fld>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33485" y="4732574"/>
            <a:ext cx="6595990" cy="1605164"/>
          </a:xfrm>
        </p:spPr>
        <p:txBody>
          <a:bodyPr anchor="b">
            <a:noAutofit/>
          </a:bodyPr>
          <a:lstStyle>
            <a:lvl1pPr marL="0" indent="0">
              <a:lnSpc>
                <a:spcPct val="120000"/>
              </a:lnSpc>
              <a:spcBef>
                <a:spcPts val="1000"/>
              </a:spcBef>
              <a:buNone/>
              <a:defRPr sz="1600">
                <a:solidFill>
                  <a:schemeClr val="bg1"/>
                </a:solidFill>
              </a:defRPr>
            </a:lvl1pPr>
            <a:lvl2pPr marL="228600" indent="0">
              <a:lnSpc>
                <a:spcPct val="120000"/>
              </a:lnSpc>
              <a:spcBef>
                <a:spcPts val="1000"/>
              </a:spcBef>
              <a:buNone/>
              <a:defRPr sz="1600">
                <a:solidFill>
                  <a:schemeClr val="bg1"/>
                </a:solidFill>
              </a:defRPr>
            </a:lvl2pPr>
            <a:lvl3pPr marL="457200" indent="0">
              <a:lnSpc>
                <a:spcPct val="120000"/>
              </a:lnSpc>
              <a:spcBef>
                <a:spcPts val="1000"/>
              </a:spcBef>
              <a:buNone/>
              <a:defRPr sz="1600">
                <a:solidFill>
                  <a:schemeClr val="bg1"/>
                </a:solidFill>
              </a:defRPr>
            </a:lvl3pPr>
            <a:lvl4pPr marL="685800" indent="0">
              <a:lnSpc>
                <a:spcPct val="120000"/>
              </a:lnSpc>
              <a:spcBef>
                <a:spcPts val="1000"/>
              </a:spcBef>
              <a:buNone/>
              <a:defRPr sz="1600">
                <a:solidFill>
                  <a:schemeClr val="bg1"/>
                </a:solidFill>
              </a:defRPr>
            </a:lvl4pPr>
            <a:lvl5pPr marL="914400" indent="0">
              <a:lnSpc>
                <a:spcPct val="120000"/>
              </a:lnSpc>
              <a:spcBef>
                <a:spcPts val="1000"/>
              </a:spcBef>
              <a:buNone/>
              <a:defRPr sz="16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A329D384-6BDA-A5B3-C1ED-7DADE9654365}"/>
              </a:ext>
            </a:extLst>
          </p:cNvPr>
          <p:cNvCxnSpPr>
            <a:cxnSpLocks/>
          </p:cNvCxnSpPr>
          <p:nvPr userDrawn="1"/>
        </p:nvCxnSpPr>
        <p:spPr>
          <a:xfrm>
            <a:off x="429793" y="0"/>
            <a:ext cx="0"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5796612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2" y="6492513"/>
            <a:ext cx="429207" cy="365125"/>
          </a:xfrm>
          <a:prstGeom prst="rect">
            <a:avLst/>
          </a:prstGeom>
        </p:spPr>
        <p:txBody>
          <a:bodyPr vert="horz" lIns="91440" tIns="45720" rIns="91440" bIns="45720" rtlCol="0" anchor="ctr"/>
          <a:lstStyle>
            <a:lvl1pPr algn="ctr">
              <a:defRPr sz="800" b="0" i="0">
                <a:solidFill>
                  <a:schemeClr val="tx1"/>
                </a:solidFill>
                <a:latin typeface="+mn-lt"/>
                <a:ea typeface="Batang" panose="02030600000101010101" pitchFamily="18" charset="-127"/>
              </a:defRPr>
            </a:lvl1pPr>
          </a:lstStyle>
          <a:p>
            <a:fld id="{CC057153-B650-4DEB-B370-79DDCFDCE934}" type="slidenum">
              <a:rPr lang="en-US" smtClean="0"/>
              <a:pPr/>
              <a:t>‹#›</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rot="16200000">
            <a:off x="-2067304" y="2231454"/>
            <a:ext cx="4564376" cy="429768"/>
          </a:xfrm>
          <a:prstGeom prst="rect">
            <a:avLst/>
          </a:prstGeom>
        </p:spPr>
        <p:txBody>
          <a:bodyPr vert="horz" lIns="91440" tIns="45720" rIns="91440" bIns="45720" rtlCol="0" anchor="ctr"/>
          <a:lstStyle>
            <a:lvl1pPr algn="r">
              <a:defRPr sz="800" b="0" i="0">
                <a:solidFill>
                  <a:schemeClr val="tx1"/>
                </a:solidFill>
                <a:latin typeface="+mn-lt"/>
                <a:ea typeface="Batang" panose="02030600000101010101" pitchFamily="18" charset="-127"/>
              </a:defRPr>
            </a:lvl1pPr>
          </a:lstStyle>
          <a:p>
            <a:r>
              <a:rPr lang="en-US"/>
              <a:t>GROWTH MARKETING PLAN</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rot="16200000">
            <a:off x="-532352" y="5260879"/>
            <a:ext cx="1494475" cy="429768"/>
          </a:xfrm>
          <a:prstGeom prst="rect">
            <a:avLst/>
          </a:prstGeom>
        </p:spPr>
        <p:txBody>
          <a:bodyPr vert="horz" lIns="91440" tIns="45720" rIns="91440" bIns="45720" rtlCol="0" anchor="ctr"/>
          <a:lstStyle>
            <a:lvl1pPr algn="l">
              <a:defRPr sz="800" b="0" i="0">
                <a:solidFill>
                  <a:schemeClr val="tx1"/>
                </a:solidFill>
                <a:latin typeface="+mn-lt"/>
                <a:ea typeface="Batang" panose="02030600000101010101" pitchFamily="18" charset="-127"/>
              </a:defRPr>
            </a:lvl1pPr>
          </a:lstStyle>
          <a:p>
            <a:fld id="{652F8955-0F19-465D-B095-4EFD5ED08188}" type="datetime1">
              <a:rPr lang="en-US" smtClean="0"/>
              <a:pPr/>
              <a:t>9/24/2026</a:t>
            </a:fld>
            <a:endParaRPr lang="en-US"/>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34030" y="2129474"/>
            <a:ext cx="10923934" cy="40935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34030" y="1001714"/>
            <a:ext cx="10923934" cy="755659"/>
          </a:xfrm>
          <a:prstGeom prst="rect">
            <a:avLst/>
          </a:prstGeom>
        </p:spPr>
        <p:txBody>
          <a:bodyPr vert="horz" lIns="91440" tIns="45720" rIns="91440" bIns="45720" rtlCol="0" anchor="t">
            <a:normAutofit/>
          </a:bodyPr>
          <a:lstStyle/>
          <a:p>
            <a:r>
              <a:rPr lang="en-US"/>
              <a:t>Click to edit Master title style</a:t>
            </a:r>
          </a:p>
        </p:txBody>
      </p:sp>
    </p:spTree>
    <p:extLst>
      <p:ext uri="{BB962C8B-B14F-4D97-AF65-F5344CB8AC3E}">
        <p14:creationId xmlns:p14="http://schemas.microsoft.com/office/powerpoint/2010/main" val="3137627104"/>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3" r:id="rId18"/>
    <p:sldLayoutId id="2147483784" r:id="rId19"/>
    <p:sldLayoutId id="2147483785" r:id="rId20"/>
    <p:sldLayoutId id="2147483786" r:id="rId21"/>
    <p:sldLayoutId id="2147483787" r:id="rId22"/>
    <p:sldLayoutId id="2147483788" r:id="rId23"/>
    <p:sldLayoutId id="2147483789" r:id="rId24"/>
    <p:sldLayoutId id="2147483790" r:id="rId25"/>
    <p:sldLayoutId id="2147483791" r:id="rId26"/>
    <p:sldLayoutId id="2147483792" r:id="rId27"/>
    <p:sldLayoutId id="2147483793" r:id="rId28"/>
    <p:sldLayoutId id="2147483794" r:id="rId29"/>
    <p:sldLayoutId id="2147483795" r:id="rId30"/>
    <p:sldLayoutId id="2147483796" r:id="rId31"/>
    <p:sldLayoutId id="2147483797" r:id="rId32"/>
    <p:sldLayoutId id="2147483782" r:id="rId33"/>
    <p:sldLayoutId id="2147483798" r:id="rId34"/>
    <p:sldLayoutId id="2147483799" r:id="rId35"/>
    <p:sldLayoutId id="2147483800" r:id="rId36"/>
    <p:sldLayoutId id="2147483801" r:id="rId37"/>
    <p:sldLayoutId id="2147483802" r:id="rId38"/>
    <p:sldLayoutId id="2147483803" r:id="rId39"/>
    <p:sldLayoutId id="2147483804" r:id="rId40"/>
    <p:sldLayoutId id="2147483805" r:id="rId41"/>
    <p:sldLayoutId id="2147483806" r:id="rId42"/>
    <p:sldLayoutId id="2147483807" r:id="rId43"/>
    <p:sldLayoutId id="2147483808" r:id="rId44"/>
    <p:sldLayoutId id="2147483809" r:id="rId45"/>
    <p:sldLayoutId id="2147483810" r:id="rId46"/>
    <p:sldLayoutId id="2147483811" r:id="rId47"/>
    <p:sldLayoutId id="2147483812" r:id="rId48"/>
    <p:sldLayoutId id="2147483813" r:id="rId49"/>
    <p:sldLayoutId id="2147483814" r:id="rId50"/>
  </p:sldLayoutIdLst>
  <p:hf hdr="0" dt="0"/>
  <p:txStyles>
    <p:titleStyle>
      <a:lvl1pPr algn="l" defTabSz="914400" rtl="0" eaLnBrk="1" latinLnBrk="0" hangingPunct="1">
        <a:lnSpc>
          <a:spcPct val="90000"/>
        </a:lnSpc>
        <a:spcBef>
          <a:spcPct val="0"/>
        </a:spcBef>
        <a:buNone/>
        <a:defRPr sz="4000" b="0" i="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2160">
          <p15:clr>
            <a:srgbClr val="F26B43"/>
          </p15:clr>
        </p15:guide>
        <p15:guide id="6"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4.jpeg"/><Relationship Id="rId1" Type="http://schemas.openxmlformats.org/officeDocument/2006/relationships/slideLayout" Target="../slideLayouts/slideLayout33.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9.xm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32.xml"/><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9.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1.xml"/></Relationships>
</file>

<file path=ppt/slides/_rels/slide23.xml.rels><?xml version="1.0" encoding="UTF-8" standalone="yes"?>
<Relationships xmlns="http://schemas.openxmlformats.org/package/2006/relationships"><Relationship Id="rId3" Type="http://schemas.openxmlformats.org/officeDocument/2006/relationships/hyperlink" Target="mailto:Angeline@aspasask.ca" TargetMode="External"/><Relationship Id="rId2" Type="http://schemas.openxmlformats.org/officeDocument/2006/relationships/image" Target="../media/image15.png"/><Relationship Id="rId1" Type="http://schemas.openxmlformats.org/officeDocument/2006/relationships/slideLayout" Target="../slideLayouts/slideLayout25.xml"/><Relationship Id="rId5" Type="http://schemas.openxmlformats.org/officeDocument/2006/relationships/hyperlink" Target="http://aspasask.ca" TargetMode="External"/><Relationship Id="rId4" Type="http://schemas.openxmlformats.org/officeDocument/2006/relationships/hyperlink" Target="mailto:Darla@aspasask.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57989-07E4-B482-9F2A-EBF670F7FA92}"/>
              </a:ext>
            </a:extLst>
          </p:cNvPr>
          <p:cNvSpPr>
            <a:spLocks noGrp="1"/>
          </p:cNvSpPr>
          <p:nvPr>
            <p:ph type="title"/>
          </p:nvPr>
        </p:nvSpPr>
        <p:spPr>
          <a:xfrm>
            <a:off x="510206" y="392115"/>
            <a:ext cx="5955028" cy="2930205"/>
          </a:xfrm>
        </p:spPr>
        <p:txBody>
          <a:bodyPr>
            <a:normAutofit/>
          </a:bodyPr>
          <a:lstStyle/>
          <a:p>
            <a:r>
              <a:rPr lang="en-US"/>
              <a:t>Lunch and Learn</a:t>
            </a:r>
          </a:p>
        </p:txBody>
      </p:sp>
      <p:sp>
        <p:nvSpPr>
          <p:cNvPr id="3" name="Subtitle 2">
            <a:extLst>
              <a:ext uri="{FF2B5EF4-FFF2-40B4-BE49-F238E27FC236}">
                <a16:creationId xmlns:a16="http://schemas.microsoft.com/office/drawing/2014/main" id="{363CF5F8-0028-8636-5006-5D5C52B32774}"/>
              </a:ext>
            </a:extLst>
          </p:cNvPr>
          <p:cNvSpPr>
            <a:spLocks noGrp="1"/>
          </p:cNvSpPr>
          <p:nvPr>
            <p:ph sz="quarter" idx="14"/>
          </p:nvPr>
        </p:nvSpPr>
        <p:spPr>
          <a:xfrm>
            <a:off x="7177414" y="6375748"/>
            <a:ext cx="4847572" cy="363255"/>
          </a:xfrm>
        </p:spPr>
        <p:txBody>
          <a:bodyPr>
            <a:normAutofit lnSpcReduction="10000"/>
          </a:bodyPr>
          <a:lstStyle/>
          <a:p>
            <a:r>
              <a:rPr lang="en-US">
                <a:solidFill>
                  <a:schemeClr val="bg1"/>
                </a:solidFill>
              </a:rPr>
              <a:t>Presented by Darla Read</a:t>
            </a:r>
          </a:p>
        </p:txBody>
      </p:sp>
      <p:pic>
        <p:nvPicPr>
          <p:cNvPr id="7" name="Picture Placeholder 6">
            <a:extLst>
              <a:ext uri="{FF2B5EF4-FFF2-40B4-BE49-F238E27FC236}">
                <a16:creationId xmlns:a16="http://schemas.microsoft.com/office/drawing/2014/main" id="{DB04B1D1-C1F0-EC0B-ADD5-F4A1A827CC5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082" r="19082"/>
          <a:stretch>
            <a:fillRect/>
          </a:stretch>
        </p:blipFill>
        <p:spPr>
          <a:prstGeom prst="rect">
            <a:avLst/>
          </a:prstGeom>
          <a:blipFill dpi="0" rotWithShape="1">
            <a:blip r:embed="rId3">
              <a:alphaModFix amt="60000"/>
            </a:blip>
            <a:srcRect/>
            <a:stretch>
              <a:fillRect l="-686" t="2" b="-4120"/>
            </a:stretch>
          </a:blipFill>
        </p:spPr>
      </p:pic>
      <p:sp>
        <p:nvSpPr>
          <p:cNvPr id="8" name="Subtitle 2">
            <a:extLst>
              <a:ext uri="{FF2B5EF4-FFF2-40B4-BE49-F238E27FC236}">
                <a16:creationId xmlns:a16="http://schemas.microsoft.com/office/drawing/2014/main" id="{DF83D4FE-6102-6DE3-94A2-D83DED0C34AA}"/>
              </a:ext>
            </a:extLst>
          </p:cNvPr>
          <p:cNvSpPr txBox="1">
            <a:spLocks/>
          </p:cNvSpPr>
          <p:nvPr/>
        </p:nvSpPr>
        <p:spPr>
          <a:xfrm>
            <a:off x="577350" y="3687808"/>
            <a:ext cx="5955027" cy="363255"/>
          </a:xfrm>
          <a:prstGeom prst="rect">
            <a:avLst/>
          </a:prstGeom>
        </p:spPr>
        <p:txBody>
          <a:bodyPr vert="horz" lIns="91440" tIns="45720" rIns="91440" bIns="45720" rtlCol="0" anchor="ctr">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4400">
                <a:solidFill>
                  <a:schemeClr val="bg2">
                    <a:lumMod val="75000"/>
                  </a:schemeClr>
                </a:solidFill>
                <a:latin typeface="Century Gothic" panose="020B0502020202020204" pitchFamily="34" charset="0"/>
              </a:rPr>
              <a:t>What does an ASPA Executive do?</a:t>
            </a:r>
          </a:p>
        </p:txBody>
      </p:sp>
      <p:sp>
        <p:nvSpPr>
          <p:cNvPr id="9" name="Subtitle 2">
            <a:extLst>
              <a:ext uri="{FF2B5EF4-FFF2-40B4-BE49-F238E27FC236}">
                <a16:creationId xmlns:a16="http://schemas.microsoft.com/office/drawing/2014/main" id="{589BDC45-2843-9BFD-2E84-FCCFE224990A}"/>
              </a:ext>
            </a:extLst>
          </p:cNvPr>
          <p:cNvSpPr txBox="1">
            <a:spLocks/>
          </p:cNvSpPr>
          <p:nvPr/>
        </p:nvSpPr>
        <p:spPr>
          <a:xfrm>
            <a:off x="577350" y="4573041"/>
            <a:ext cx="4847572" cy="363255"/>
          </a:xfrm>
          <a:prstGeom prst="rect">
            <a:avLst/>
          </a:prstGeom>
        </p:spPr>
        <p:txBody>
          <a:bodyPr vert="horz" lIns="91440" tIns="45720" rIns="91440" bIns="45720" rtlCol="0" anchor="ctr">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September 22, 2026</a:t>
            </a:r>
          </a:p>
        </p:txBody>
      </p:sp>
      <p:pic>
        <p:nvPicPr>
          <p:cNvPr id="11" name="Picture 10">
            <a:extLst>
              <a:ext uri="{FF2B5EF4-FFF2-40B4-BE49-F238E27FC236}">
                <a16:creationId xmlns:a16="http://schemas.microsoft.com/office/drawing/2014/main" id="{13F863CF-1B1E-85FE-F51B-617140AE41BE}"/>
              </a:ext>
            </a:extLst>
          </p:cNvPr>
          <p:cNvPicPr>
            <a:picLocks noChangeAspect="1"/>
          </p:cNvPicPr>
          <p:nvPr/>
        </p:nvPicPr>
        <p:blipFill>
          <a:blip r:embed="rId4"/>
          <a:stretch>
            <a:fillRect/>
          </a:stretch>
        </p:blipFill>
        <p:spPr>
          <a:xfrm>
            <a:off x="510206" y="4936296"/>
            <a:ext cx="1509300" cy="1529589"/>
          </a:xfrm>
          <a:prstGeom prst="rect">
            <a:avLst/>
          </a:prstGeom>
        </p:spPr>
      </p:pic>
    </p:spTree>
    <p:extLst>
      <p:ext uri="{BB962C8B-B14F-4D97-AF65-F5344CB8AC3E}">
        <p14:creationId xmlns:p14="http://schemas.microsoft.com/office/powerpoint/2010/main" val="1773831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65AE7-2AAC-E494-ED97-06D959B888A7}"/>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861DCF0-640E-026E-107E-6D9768B8E1E2}"/>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14" name="Subtitle 2">
            <a:extLst>
              <a:ext uri="{FF2B5EF4-FFF2-40B4-BE49-F238E27FC236}">
                <a16:creationId xmlns:a16="http://schemas.microsoft.com/office/drawing/2014/main" id="{A1E4BC84-A355-B7A1-7D29-C89CD0278FDD}"/>
              </a:ext>
            </a:extLst>
          </p:cNvPr>
          <p:cNvSpPr txBox="1">
            <a:spLocks/>
          </p:cNvSpPr>
          <p:nvPr/>
        </p:nvSpPr>
        <p:spPr>
          <a:xfrm>
            <a:off x="532894" y="3340065"/>
            <a:ext cx="10322298" cy="363255"/>
          </a:xfrm>
          <a:prstGeom prst="rect">
            <a:avLst/>
          </a:prstGeom>
        </p:spPr>
        <p:txBody>
          <a:bodyPr vert="horz" lIns="91440" tIns="45720" rIns="91440" bIns="45720" rtlCol="0" anchor="ctr">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1800">
              <a:solidFill>
                <a:schemeClr val="bg2">
                  <a:lumMod val="50000"/>
                </a:schemeClr>
              </a:solidFill>
              <a:latin typeface="Century Gothic" panose="020B0502020202020204" pitchFamily="34" charset="0"/>
            </a:endParaRPr>
          </a:p>
          <a:p>
            <a:r>
              <a:rPr lang="en-CA" sz="1800">
                <a:solidFill>
                  <a:schemeClr val="bg2">
                    <a:lumMod val="50000"/>
                  </a:schemeClr>
                </a:solidFill>
                <a:latin typeface="+mn-lt"/>
              </a:rPr>
              <a:t>ASPA represents members who work in Treaty Six and Treaty Four territories, and we acknowledge the significance of the lands on which our members work. These are the traditional lands of Indigenous peoples including the Cree, Dene, Nakota, Saulteaux, Ojibwe, Lakota, and Dakota nations, as well as homeland of the Métis Nation.</a:t>
            </a:r>
          </a:p>
          <a:p>
            <a:endParaRPr lang="en-CA" sz="1800">
              <a:solidFill>
                <a:schemeClr val="bg2">
                  <a:lumMod val="50000"/>
                </a:schemeClr>
              </a:solidFill>
              <a:latin typeface="+mn-lt"/>
            </a:endParaRPr>
          </a:p>
          <a:p>
            <a:r>
              <a:rPr lang="en-CA" sz="1800">
                <a:solidFill>
                  <a:schemeClr val="bg2">
                    <a:lumMod val="50000"/>
                  </a:schemeClr>
                </a:solidFill>
                <a:latin typeface="+mn-lt"/>
              </a:rPr>
              <a:t>We recognize and honor that these lands have sustained these peoples since time immemorial, and that today the land on which we work remains fundamental to our livelihoods. </a:t>
            </a:r>
          </a:p>
          <a:p>
            <a:endParaRPr lang="en-CA" sz="1800">
              <a:solidFill>
                <a:schemeClr val="bg2">
                  <a:lumMod val="50000"/>
                </a:schemeClr>
              </a:solidFill>
              <a:latin typeface="+mn-lt"/>
            </a:endParaRPr>
          </a:p>
          <a:p>
            <a:r>
              <a:rPr lang="en-CA" sz="1800">
                <a:solidFill>
                  <a:schemeClr val="bg2">
                    <a:lumMod val="50000"/>
                  </a:schemeClr>
                </a:solidFill>
                <a:latin typeface="+mn-lt"/>
              </a:rPr>
              <a:t>In honoring the land and its Indigenous caretakers, we strive to create workplaces where all workers are treated with dignity and respect, and where the values of reconciliation and solidarity are upheld.</a:t>
            </a:r>
          </a:p>
        </p:txBody>
      </p:sp>
      <p:sp>
        <p:nvSpPr>
          <p:cNvPr id="15" name="Title 1">
            <a:extLst>
              <a:ext uri="{FF2B5EF4-FFF2-40B4-BE49-F238E27FC236}">
                <a16:creationId xmlns:a16="http://schemas.microsoft.com/office/drawing/2014/main" id="{31BE294F-C798-4AC8-6858-9447AA470502}"/>
              </a:ext>
            </a:extLst>
          </p:cNvPr>
          <p:cNvSpPr txBox="1">
            <a:spLocks/>
          </p:cNvSpPr>
          <p:nvPr/>
        </p:nvSpPr>
        <p:spPr>
          <a:xfrm>
            <a:off x="532894" y="420624"/>
            <a:ext cx="10924476" cy="221812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000" b="0" i="0" kern="1200" cap="all" baseline="0">
                <a:solidFill>
                  <a:schemeClr val="tx1"/>
                </a:solidFill>
                <a:latin typeface="+mj-lt"/>
                <a:ea typeface="+mj-ea"/>
                <a:cs typeface="+mj-cs"/>
              </a:defRPr>
            </a:lvl1pPr>
          </a:lstStyle>
          <a:p>
            <a:r>
              <a:rPr lang="en-US" sz="6000">
                <a:solidFill>
                  <a:srgbClr val="75141E"/>
                </a:solidFill>
              </a:rPr>
              <a:t>Land Acknowledgement</a:t>
            </a:r>
          </a:p>
        </p:txBody>
      </p:sp>
    </p:spTree>
    <p:extLst>
      <p:ext uri="{BB962C8B-B14F-4D97-AF65-F5344CB8AC3E}">
        <p14:creationId xmlns:p14="http://schemas.microsoft.com/office/powerpoint/2010/main" val="3355895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0D9FB-B08B-6550-BEBF-B430741924E7}"/>
              </a:ext>
            </a:extLst>
          </p:cNvPr>
          <p:cNvSpPr>
            <a:spLocks noGrp="1"/>
          </p:cNvSpPr>
          <p:nvPr>
            <p:ph type="title"/>
          </p:nvPr>
        </p:nvSpPr>
        <p:spPr>
          <a:xfrm>
            <a:off x="7113504" y="1001715"/>
            <a:ext cx="4444457" cy="1122374"/>
          </a:xfrm>
        </p:spPr>
        <p:txBody>
          <a:bodyPr anchor="b">
            <a:normAutofit/>
          </a:bodyPr>
          <a:lstStyle/>
          <a:p>
            <a:r>
              <a:rPr lang="en-US">
                <a:solidFill>
                  <a:srgbClr val="75141E"/>
                </a:solidFill>
              </a:rPr>
              <a:t>AGENDA</a:t>
            </a:r>
          </a:p>
        </p:txBody>
      </p:sp>
      <p:sp>
        <p:nvSpPr>
          <p:cNvPr id="6" name="Slide Number Placeholder 5">
            <a:extLst>
              <a:ext uri="{FF2B5EF4-FFF2-40B4-BE49-F238E27FC236}">
                <a16:creationId xmlns:a16="http://schemas.microsoft.com/office/drawing/2014/main" id="{A6597480-562D-362F-4FFD-70F352A11955}"/>
              </a:ext>
            </a:extLst>
          </p:cNvPr>
          <p:cNvSpPr>
            <a:spLocks noGrp="1"/>
          </p:cNvSpPr>
          <p:nvPr>
            <p:ph type="sldNum" sz="quarter" idx="12"/>
          </p:nvPr>
        </p:nvSpPr>
        <p:spPr>
          <a:xfrm>
            <a:off x="2" y="6492513"/>
            <a:ext cx="429207" cy="365125"/>
          </a:xfrm>
        </p:spPr>
        <p:txBody>
          <a:bodyPr anchor="ctr">
            <a:normAutofit/>
          </a:bodyPr>
          <a:lstStyle/>
          <a:p>
            <a:pPr>
              <a:spcAft>
                <a:spcPts val="600"/>
              </a:spcAft>
            </a:pPr>
            <a:fld id="{CC057153-B650-4DEB-B370-79DDCFDCE934}" type="slidenum">
              <a:rPr lang="en-US" smtClean="0"/>
              <a:pPr>
                <a:spcAft>
                  <a:spcPts val="600"/>
                </a:spcAft>
              </a:pPr>
              <a:t>3</a:t>
            </a:fld>
            <a:endParaRPr lang="en-US"/>
          </a:p>
        </p:txBody>
      </p:sp>
      <p:pic>
        <p:nvPicPr>
          <p:cNvPr id="8" name="Picture Placeholder 7">
            <a:extLst>
              <a:ext uri="{FF2B5EF4-FFF2-40B4-BE49-F238E27FC236}">
                <a16:creationId xmlns:a16="http://schemas.microsoft.com/office/drawing/2014/main" id="{AEA16DDC-C63C-0A75-89CD-9003DA6F199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p:blipFill>
        <p:spPr>
          <a:xfrm>
            <a:off x="1103577" y="0"/>
            <a:ext cx="5143500" cy="6858000"/>
          </a:xfrm>
          <a:noFill/>
        </p:spPr>
      </p:pic>
      <p:sp>
        <p:nvSpPr>
          <p:cNvPr id="3" name="Content Placeholder 2">
            <a:extLst>
              <a:ext uri="{FF2B5EF4-FFF2-40B4-BE49-F238E27FC236}">
                <a16:creationId xmlns:a16="http://schemas.microsoft.com/office/drawing/2014/main" id="{79BC7904-BA22-561E-1DE0-8E716FCEA69E}"/>
              </a:ext>
            </a:extLst>
          </p:cNvPr>
          <p:cNvSpPr>
            <a:spLocks noGrp="1"/>
          </p:cNvSpPr>
          <p:nvPr>
            <p:ph sz="quarter" idx="14"/>
          </p:nvPr>
        </p:nvSpPr>
        <p:spPr>
          <a:xfrm>
            <a:off x="7113505" y="2496190"/>
            <a:ext cx="4444460" cy="3726809"/>
          </a:xfrm>
        </p:spPr>
        <p:txBody>
          <a:bodyPr>
            <a:normAutofit/>
          </a:bodyPr>
          <a:lstStyle/>
          <a:p>
            <a:pPr>
              <a:buClr>
                <a:srgbClr val="A94E58"/>
              </a:buClr>
            </a:pPr>
            <a:r>
              <a:rPr lang="en-CA"/>
              <a:t>ASPA Overview</a:t>
            </a:r>
          </a:p>
          <a:p>
            <a:pPr>
              <a:buClr>
                <a:srgbClr val="A94E58"/>
              </a:buClr>
            </a:pPr>
            <a:r>
              <a:rPr lang="en-CA"/>
              <a:t>Work of the ASPA Executive</a:t>
            </a:r>
          </a:p>
          <a:p>
            <a:pPr>
              <a:buClr>
                <a:srgbClr val="A94E58"/>
              </a:buClr>
            </a:pPr>
            <a:r>
              <a:rPr lang="en-CA"/>
              <a:t>ASPA Standing Committees</a:t>
            </a:r>
          </a:p>
          <a:p>
            <a:pPr>
              <a:buClr>
                <a:srgbClr val="A94E58"/>
              </a:buClr>
            </a:pPr>
            <a:r>
              <a:rPr lang="en-CA"/>
              <a:t>Other Committees</a:t>
            </a:r>
          </a:p>
          <a:p>
            <a:pPr>
              <a:buClr>
                <a:srgbClr val="A94E58"/>
              </a:buClr>
            </a:pPr>
            <a:r>
              <a:rPr lang="en-CA"/>
              <a:t>Benefits of becoming an Executive member</a:t>
            </a:r>
          </a:p>
          <a:p>
            <a:pPr>
              <a:buClr>
                <a:srgbClr val="A94E58"/>
              </a:buClr>
            </a:pPr>
            <a:r>
              <a:rPr lang="en-CA"/>
              <a:t>Nomination and election process</a:t>
            </a:r>
          </a:p>
          <a:p>
            <a:pPr>
              <a:buClr>
                <a:srgbClr val="A94E58"/>
              </a:buClr>
            </a:pPr>
            <a:r>
              <a:rPr lang="en-CA"/>
              <a:t>Q&amp;A</a:t>
            </a:r>
          </a:p>
        </p:txBody>
      </p:sp>
    </p:spTree>
    <p:extLst>
      <p:ext uri="{BB962C8B-B14F-4D97-AF65-F5344CB8AC3E}">
        <p14:creationId xmlns:p14="http://schemas.microsoft.com/office/powerpoint/2010/main" val="15451770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96B45-59A7-C589-9ECA-BA4BE7D7D9F3}"/>
              </a:ext>
            </a:extLst>
          </p:cNvPr>
          <p:cNvSpPr>
            <a:spLocks noGrp="1"/>
          </p:cNvSpPr>
          <p:nvPr>
            <p:ph type="title"/>
          </p:nvPr>
        </p:nvSpPr>
        <p:spPr/>
        <p:txBody>
          <a:bodyPr anchor="ctr"/>
          <a:lstStyle/>
          <a:p>
            <a:r>
              <a:rPr lang="en-US">
                <a:solidFill>
                  <a:srgbClr val="75141E"/>
                </a:solidFill>
              </a:rPr>
              <a:t>ASPA OVERVIEW</a:t>
            </a:r>
          </a:p>
        </p:txBody>
      </p:sp>
      <p:sp>
        <p:nvSpPr>
          <p:cNvPr id="7" name="Slide Number Placeholder 6">
            <a:extLst>
              <a:ext uri="{FF2B5EF4-FFF2-40B4-BE49-F238E27FC236}">
                <a16:creationId xmlns:a16="http://schemas.microsoft.com/office/drawing/2014/main" id="{7E547D68-CFC1-8AF4-FE7E-36D912B1B951}"/>
              </a:ext>
            </a:extLst>
          </p:cNvPr>
          <p:cNvSpPr>
            <a:spLocks noGrp="1"/>
          </p:cNvSpPr>
          <p:nvPr>
            <p:ph type="sldNum" sz="quarter" idx="12"/>
          </p:nvPr>
        </p:nvSpPr>
        <p:spPr/>
        <p:txBody>
          <a:bodyPr/>
          <a:lstStyle/>
          <a:p>
            <a:fld id="{CC057153-B650-4DEB-B370-79DDCFDCE934}" type="slidenum">
              <a:rPr lang="en-US" smtClean="0"/>
              <a:t>4</a:t>
            </a:fld>
            <a:endParaRPr lang="en-US"/>
          </a:p>
        </p:txBody>
      </p:sp>
      <p:sp>
        <p:nvSpPr>
          <p:cNvPr id="5" name="Content Placeholder 4">
            <a:extLst>
              <a:ext uri="{FF2B5EF4-FFF2-40B4-BE49-F238E27FC236}">
                <a16:creationId xmlns:a16="http://schemas.microsoft.com/office/drawing/2014/main" id="{FBFE3E85-F977-4917-D2F3-E64C503441F1}"/>
              </a:ext>
            </a:extLst>
          </p:cNvPr>
          <p:cNvSpPr>
            <a:spLocks noGrp="1"/>
          </p:cNvSpPr>
          <p:nvPr>
            <p:ph sz="quarter" idx="13"/>
          </p:nvPr>
        </p:nvSpPr>
        <p:spPr>
          <a:xfrm>
            <a:off x="5248327" y="644400"/>
            <a:ext cx="6209054" cy="5221285"/>
          </a:xfrm>
        </p:spPr>
        <p:txBody>
          <a:bodyPr>
            <a:normAutofit fontScale="92500" lnSpcReduction="20000"/>
          </a:bodyPr>
          <a:lstStyle/>
          <a:p>
            <a:pPr marL="0" indent="0">
              <a:buNone/>
            </a:pPr>
            <a:r>
              <a:rPr lang="en-CA" sz="4300" cap="all">
                <a:solidFill>
                  <a:srgbClr val="75141E"/>
                </a:solidFill>
                <a:latin typeface="+mj-lt"/>
                <a:ea typeface="+mj-ea"/>
                <a:cs typeface="+mj-cs"/>
              </a:rPr>
              <a:t>Who is ASPA?</a:t>
            </a:r>
          </a:p>
          <a:p>
            <a:pPr>
              <a:buClr>
                <a:srgbClr val="A94E58"/>
              </a:buClr>
            </a:pPr>
            <a:r>
              <a:rPr lang="en-US"/>
              <a:t>ASPA (Administrative and Supervisory Personnel Association) </a:t>
            </a:r>
            <a:r>
              <a:rPr lang="en-CA"/>
              <a:t>is a </a:t>
            </a:r>
            <a:r>
              <a:rPr lang="en-CA" b="1"/>
              <a:t>trade union </a:t>
            </a:r>
            <a:r>
              <a:rPr lang="en-CA"/>
              <a:t>certified in 1978 following a decision of the Supreme Court of Canada. ASPA is largely a volunteer-run organization.</a:t>
            </a:r>
          </a:p>
          <a:p>
            <a:pPr>
              <a:buClr>
                <a:srgbClr val="A94E58"/>
              </a:buClr>
            </a:pPr>
            <a:r>
              <a:rPr lang="en-CA"/>
              <a:t>Members are knowledge workers, performing independent, non – routine tasks, supervisory duties, research and instructional activities, holistic analysis, and tasks beyond those that follow established policies and procedures.</a:t>
            </a:r>
          </a:p>
          <a:p>
            <a:pPr>
              <a:buClr>
                <a:srgbClr val="A94E58"/>
              </a:buClr>
            </a:pPr>
            <a:r>
              <a:rPr lang="en-CA"/>
              <a:t>Members have responsibility for decisions that have an impact across a unit, division, and/or extend over a significant period of time.</a:t>
            </a:r>
          </a:p>
          <a:p>
            <a:pPr>
              <a:buClr>
                <a:srgbClr val="A94E58"/>
              </a:buClr>
            </a:pPr>
            <a:r>
              <a:rPr lang="en-CA"/>
              <a:t>Members have diverse skill sets that may be unique to their unit or department.</a:t>
            </a:r>
          </a:p>
          <a:p>
            <a:pPr>
              <a:buClr>
                <a:srgbClr val="A94E58"/>
              </a:buClr>
            </a:pPr>
            <a:r>
              <a:rPr lang="en-CA"/>
              <a:t>Members work in diverse settings across the Saskatoon, Prince Albert, and Regina campuses (and beyond).</a:t>
            </a:r>
          </a:p>
          <a:p>
            <a:pPr>
              <a:buClr>
                <a:srgbClr val="A94E58"/>
              </a:buClr>
            </a:pPr>
            <a:r>
              <a:rPr lang="en-CA"/>
              <a:t>Current membership is over 1600.</a:t>
            </a:r>
          </a:p>
        </p:txBody>
      </p:sp>
    </p:spTree>
    <p:extLst>
      <p:ext uri="{BB962C8B-B14F-4D97-AF65-F5344CB8AC3E}">
        <p14:creationId xmlns:p14="http://schemas.microsoft.com/office/powerpoint/2010/main" val="156629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5782E-E94C-F7FF-5DDC-7C1DFF856F9E}"/>
              </a:ext>
            </a:extLst>
          </p:cNvPr>
          <p:cNvSpPr>
            <a:spLocks noGrp="1"/>
          </p:cNvSpPr>
          <p:nvPr>
            <p:ph type="title"/>
          </p:nvPr>
        </p:nvSpPr>
        <p:spPr/>
        <p:txBody>
          <a:bodyPr/>
          <a:lstStyle/>
          <a:p>
            <a:r>
              <a:rPr lang="en-US">
                <a:solidFill>
                  <a:srgbClr val="75141E"/>
                </a:solidFill>
              </a:rPr>
              <a:t>ASPA’s Vision</a:t>
            </a:r>
          </a:p>
        </p:txBody>
      </p:sp>
      <p:sp>
        <p:nvSpPr>
          <p:cNvPr id="6" name="Slide Number Placeholder 5">
            <a:extLst>
              <a:ext uri="{FF2B5EF4-FFF2-40B4-BE49-F238E27FC236}">
                <a16:creationId xmlns:a16="http://schemas.microsoft.com/office/drawing/2014/main" id="{0A48C2CB-6E2E-DF1B-8A65-092437051456}"/>
              </a:ext>
            </a:extLst>
          </p:cNvPr>
          <p:cNvSpPr>
            <a:spLocks noGrp="1"/>
          </p:cNvSpPr>
          <p:nvPr>
            <p:ph type="sldNum" sz="quarter" idx="12"/>
          </p:nvPr>
        </p:nvSpPr>
        <p:spPr/>
        <p:txBody>
          <a:bodyPr/>
          <a:lstStyle/>
          <a:p>
            <a:fld id="{CC057153-B650-4DEB-B370-79DDCFDCE934}" type="slidenum">
              <a:rPr lang="en-US" smtClean="0"/>
              <a:t>5</a:t>
            </a:fld>
            <a:endParaRPr lang="en-US"/>
          </a:p>
        </p:txBody>
      </p:sp>
      <p:pic>
        <p:nvPicPr>
          <p:cNvPr id="8" name="Picture Placeholder 7" descr="A shadow of a plant on a wall">
            <a:extLst>
              <a:ext uri="{FF2B5EF4-FFF2-40B4-BE49-F238E27FC236}">
                <a16:creationId xmlns:a16="http://schemas.microsoft.com/office/drawing/2014/main" id="{C966E8A7-13DF-B17F-9AC5-30759C47C1A2}"/>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a:ext>
            </a:extLst>
          </a:blip>
          <a:srcRect/>
          <a:stretch/>
        </p:blipFill>
        <p:spPr>
          <a:xfrm>
            <a:off x="429209" y="0"/>
            <a:ext cx="11762791" cy="4728524"/>
          </a:xfrm>
        </p:spPr>
      </p:pic>
      <p:sp>
        <p:nvSpPr>
          <p:cNvPr id="3" name="Content Placeholder 2">
            <a:extLst>
              <a:ext uri="{FF2B5EF4-FFF2-40B4-BE49-F238E27FC236}">
                <a16:creationId xmlns:a16="http://schemas.microsoft.com/office/drawing/2014/main" id="{E1115141-87C9-23DF-ECBC-B828494C9F1E}"/>
              </a:ext>
            </a:extLst>
          </p:cNvPr>
          <p:cNvSpPr>
            <a:spLocks noGrp="1"/>
          </p:cNvSpPr>
          <p:nvPr>
            <p:ph sz="quarter" idx="14"/>
          </p:nvPr>
        </p:nvSpPr>
        <p:spPr>
          <a:xfrm>
            <a:off x="4961995" y="5109523"/>
            <a:ext cx="6820821" cy="1113477"/>
          </a:xfrm>
        </p:spPr>
        <p:txBody>
          <a:bodyPr/>
          <a:lstStyle/>
          <a:p>
            <a:pPr>
              <a:lnSpc>
                <a:spcPct val="100000"/>
              </a:lnSpc>
            </a:pPr>
            <a:r>
              <a:rPr lang="en-CA" sz="2400" i="1"/>
              <a:t>To effectively represent its members and be a positive agent for progress at the University of Saskatchewan</a:t>
            </a:r>
            <a:r>
              <a:rPr lang="en-US" sz="2400"/>
              <a:t>.</a:t>
            </a:r>
          </a:p>
        </p:txBody>
      </p:sp>
    </p:spTree>
    <p:extLst>
      <p:ext uri="{BB962C8B-B14F-4D97-AF65-F5344CB8AC3E}">
        <p14:creationId xmlns:p14="http://schemas.microsoft.com/office/powerpoint/2010/main" val="5990296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C32F8-E21D-68DC-2A6B-6A44F01175C0}"/>
              </a:ext>
            </a:extLst>
          </p:cNvPr>
          <p:cNvSpPr>
            <a:spLocks noGrp="1"/>
          </p:cNvSpPr>
          <p:nvPr>
            <p:ph type="title"/>
          </p:nvPr>
        </p:nvSpPr>
        <p:spPr>
          <a:xfrm>
            <a:off x="533446" y="619763"/>
            <a:ext cx="10923934" cy="1127756"/>
          </a:xfrm>
        </p:spPr>
        <p:txBody>
          <a:bodyPr/>
          <a:lstStyle/>
          <a:p>
            <a:r>
              <a:rPr lang="en-US">
                <a:solidFill>
                  <a:srgbClr val="75141E"/>
                </a:solidFill>
              </a:rPr>
              <a:t>How is ASPA’s vision accomplished?</a:t>
            </a:r>
          </a:p>
        </p:txBody>
      </p:sp>
      <p:sp>
        <p:nvSpPr>
          <p:cNvPr id="3" name="Text Placeholder 2">
            <a:extLst>
              <a:ext uri="{FF2B5EF4-FFF2-40B4-BE49-F238E27FC236}">
                <a16:creationId xmlns:a16="http://schemas.microsoft.com/office/drawing/2014/main" id="{E435B5EE-EC32-8941-B9F3-74604A298061}"/>
              </a:ext>
            </a:extLst>
          </p:cNvPr>
          <p:cNvSpPr>
            <a:spLocks noGrp="1"/>
          </p:cNvSpPr>
          <p:nvPr>
            <p:ph type="body" sz="quarter" idx="13"/>
          </p:nvPr>
        </p:nvSpPr>
        <p:spPr>
          <a:xfrm>
            <a:off x="634025" y="1580834"/>
            <a:ext cx="5266090" cy="4093525"/>
          </a:xfrm>
        </p:spPr>
        <p:txBody>
          <a:bodyPr vert="horz" lIns="91440" tIns="45720" rIns="91440" bIns="45720" rtlCol="0" anchor="t">
            <a:normAutofit/>
          </a:bodyPr>
          <a:lstStyle/>
          <a:p>
            <a:pPr marL="0" indent="0">
              <a:buNone/>
            </a:pPr>
            <a:r>
              <a:rPr lang="en-US"/>
              <a:t>Serving as a </a:t>
            </a:r>
            <a:r>
              <a:rPr lang="en-US" b="1"/>
              <a:t>collective bargaining agent </a:t>
            </a:r>
            <a:r>
              <a:rPr lang="en-US"/>
              <a:t>for our members. </a:t>
            </a:r>
          </a:p>
          <a:p>
            <a:pPr marL="0" indent="0">
              <a:buNone/>
            </a:pPr>
            <a:endParaRPr lang="en-US"/>
          </a:p>
          <a:p>
            <a:pPr marL="0" indent="0">
              <a:buNone/>
            </a:pPr>
            <a:r>
              <a:rPr lang="en-US"/>
              <a:t>Promoting </a:t>
            </a:r>
            <a:r>
              <a:rPr lang="en-US" b="1"/>
              <a:t>member interests </a:t>
            </a:r>
            <a:r>
              <a:rPr lang="en-US"/>
              <a:t>in negotiations with the employer, and through various USask and inter-union interactions.</a:t>
            </a:r>
          </a:p>
          <a:p>
            <a:pPr marL="0" indent="0">
              <a:buNone/>
            </a:pPr>
            <a:endParaRPr lang="en-US"/>
          </a:p>
          <a:p>
            <a:pPr marL="0" indent="0">
              <a:buNone/>
            </a:pPr>
            <a:r>
              <a:rPr lang="en-US"/>
              <a:t>Maintaining communications with the </a:t>
            </a:r>
            <a:r>
              <a:rPr lang="en-US" b="1"/>
              <a:t>USask Board of Governors </a:t>
            </a:r>
            <a:r>
              <a:rPr lang="en-US"/>
              <a:t>(or their representatives) with respect to work conditions for members.</a:t>
            </a:r>
          </a:p>
        </p:txBody>
      </p:sp>
      <p:sp>
        <p:nvSpPr>
          <p:cNvPr id="7" name="Slide Number Placeholder 6">
            <a:extLst>
              <a:ext uri="{FF2B5EF4-FFF2-40B4-BE49-F238E27FC236}">
                <a16:creationId xmlns:a16="http://schemas.microsoft.com/office/drawing/2014/main" id="{C40C3E63-211A-BA72-7F7D-8870F352C3CA}"/>
              </a:ext>
            </a:extLst>
          </p:cNvPr>
          <p:cNvSpPr>
            <a:spLocks noGrp="1"/>
          </p:cNvSpPr>
          <p:nvPr>
            <p:ph type="sldNum" sz="quarter" idx="12"/>
          </p:nvPr>
        </p:nvSpPr>
        <p:spPr/>
        <p:txBody>
          <a:bodyPr/>
          <a:lstStyle/>
          <a:p>
            <a:fld id="{CC057153-B650-4DEB-B370-79DDCFDCE934}" type="slidenum">
              <a:rPr lang="en-US" smtClean="0"/>
              <a:t>6</a:t>
            </a:fld>
            <a:endParaRPr lang="en-US"/>
          </a:p>
        </p:txBody>
      </p:sp>
      <p:sp>
        <p:nvSpPr>
          <p:cNvPr id="9" name="Text Placeholder 2">
            <a:extLst>
              <a:ext uri="{FF2B5EF4-FFF2-40B4-BE49-F238E27FC236}">
                <a16:creationId xmlns:a16="http://schemas.microsoft.com/office/drawing/2014/main" id="{E9858182-DC9B-81E3-03C6-8A1EA1CD450F}"/>
              </a:ext>
            </a:extLst>
          </p:cNvPr>
          <p:cNvSpPr txBox="1">
            <a:spLocks/>
          </p:cNvSpPr>
          <p:nvPr/>
        </p:nvSpPr>
        <p:spPr>
          <a:xfrm>
            <a:off x="6096000" y="1580833"/>
            <a:ext cx="5266090" cy="4093525"/>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t>Developing and promoting </a:t>
            </a:r>
            <a:r>
              <a:rPr lang="en-US" b="1"/>
              <a:t>educational and professional programs</a:t>
            </a:r>
            <a:r>
              <a:rPr lang="en-US"/>
              <a:t> for our members.</a:t>
            </a:r>
          </a:p>
          <a:p>
            <a:pPr marL="0" indent="0">
              <a:buFont typeface="Arial" panose="020B0604020202020204" pitchFamily="34" charset="0"/>
              <a:buNone/>
            </a:pPr>
            <a:endParaRPr lang="en-US"/>
          </a:p>
          <a:p>
            <a:pPr marL="0" indent="0">
              <a:buFont typeface="Arial" panose="020B0604020202020204" pitchFamily="34" charset="0"/>
              <a:buNone/>
            </a:pPr>
            <a:r>
              <a:rPr lang="en-US"/>
              <a:t>Providing </a:t>
            </a:r>
            <a:r>
              <a:rPr lang="en-US" b="1"/>
              <a:t>improved communications </a:t>
            </a:r>
            <a:r>
              <a:rPr lang="en-US"/>
              <a:t>among members and with other segments of the USask community.</a:t>
            </a:r>
          </a:p>
        </p:txBody>
      </p:sp>
    </p:spTree>
    <p:extLst>
      <p:ext uri="{BB962C8B-B14F-4D97-AF65-F5344CB8AC3E}">
        <p14:creationId xmlns:p14="http://schemas.microsoft.com/office/powerpoint/2010/main" val="2168735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EAF39-22E7-66AF-6249-D2FB41B957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E1A9C1-2E2B-1EA5-2887-9D703937F305}"/>
              </a:ext>
            </a:extLst>
          </p:cNvPr>
          <p:cNvSpPr>
            <a:spLocks noGrp="1"/>
          </p:cNvSpPr>
          <p:nvPr>
            <p:ph type="title"/>
          </p:nvPr>
        </p:nvSpPr>
        <p:spPr>
          <a:xfrm>
            <a:off x="533448" y="375927"/>
            <a:ext cx="4714880" cy="1125536"/>
          </a:xfrm>
        </p:spPr>
        <p:txBody>
          <a:bodyPr anchor="b">
            <a:normAutofit/>
          </a:bodyPr>
          <a:lstStyle/>
          <a:p>
            <a:r>
              <a:rPr lang="en-US" sz="3700">
                <a:solidFill>
                  <a:srgbClr val="75141E"/>
                </a:solidFill>
              </a:rPr>
              <a:t>The ASPA EXECUTIVE</a:t>
            </a:r>
          </a:p>
        </p:txBody>
      </p:sp>
      <p:sp>
        <p:nvSpPr>
          <p:cNvPr id="7" name="Slide Number Placeholder 6">
            <a:extLst>
              <a:ext uri="{FF2B5EF4-FFF2-40B4-BE49-F238E27FC236}">
                <a16:creationId xmlns:a16="http://schemas.microsoft.com/office/drawing/2014/main" id="{3225BC88-1E17-D757-34C5-DD71E60E02BD}"/>
              </a:ext>
            </a:extLst>
          </p:cNvPr>
          <p:cNvSpPr>
            <a:spLocks noGrp="1"/>
          </p:cNvSpPr>
          <p:nvPr>
            <p:ph type="sldNum" sz="quarter" idx="12"/>
          </p:nvPr>
        </p:nvSpPr>
        <p:spPr>
          <a:xfrm>
            <a:off x="-4601" y="6492240"/>
            <a:ext cx="429207" cy="365760"/>
          </a:xfrm>
        </p:spPr>
        <p:txBody>
          <a:bodyPr anchor="ctr">
            <a:normAutofit/>
          </a:bodyPr>
          <a:lstStyle/>
          <a:p>
            <a:pPr>
              <a:spcAft>
                <a:spcPts val="600"/>
              </a:spcAft>
            </a:pPr>
            <a:fld id="{CC057153-B650-4DEB-B370-79DDCFDCE934}" type="slidenum">
              <a:rPr lang="en-US" smtClean="0"/>
              <a:pPr>
                <a:spcAft>
                  <a:spcPts val="600"/>
                </a:spcAft>
              </a:pPr>
              <a:t>7</a:t>
            </a:fld>
            <a:endParaRPr lang="en-US"/>
          </a:p>
        </p:txBody>
      </p:sp>
      <p:sp>
        <p:nvSpPr>
          <p:cNvPr id="5" name="Content Placeholder 4">
            <a:extLst>
              <a:ext uri="{FF2B5EF4-FFF2-40B4-BE49-F238E27FC236}">
                <a16:creationId xmlns:a16="http://schemas.microsoft.com/office/drawing/2014/main" id="{B03186DE-EB38-C19E-EC7C-B3B39A901F04}"/>
              </a:ext>
            </a:extLst>
          </p:cNvPr>
          <p:cNvSpPr>
            <a:spLocks noGrp="1"/>
          </p:cNvSpPr>
          <p:nvPr>
            <p:ph sz="quarter" idx="14"/>
          </p:nvPr>
        </p:nvSpPr>
        <p:spPr>
          <a:xfrm>
            <a:off x="533448" y="1501463"/>
            <a:ext cx="5126688" cy="3729035"/>
          </a:xfrm>
        </p:spPr>
        <p:txBody>
          <a:bodyPr vert="horz" lIns="91440" tIns="45720" rIns="91440" bIns="45720" rtlCol="0">
            <a:noAutofit/>
          </a:bodyPr>
          <a:lstStyle/>
          <a:p>
            <a:pPr marL="285750" indent="-285750">
              <a:lnSpc>
                <a:spcPct val="110000"/>
              </a:lnSpc>
              <a:buFont typeface="Arial" panose="020B0604020202020204" pitchFamily="34" charset="0"/>
              <a:buChar char="•"/>
            </a:pPr>
            <a:r>
              <a:rPr lang="en-US" sz="1400"/>
              <a:t>The ASPA Executive is comprised of </a:t>
            </a:r>
            <a:r>
              <a:rPr lang="en-US" sz="1400" b="1"/>
              <a:t>twelve (12) volunteer members</a:t>
            </a:r>
            <a:r>
              <a:rPr lang="en-US" sz="1400"/>
              <a:t>, each elected to serve a </a:t>
            </a:r>
            <a:r>
              <a:rPr lang="en-US" sz="1400" b="1"/>
              <a:t>three-year term</a:t>
            </a:r>
            <a:r>
              <a:rPr lang="en-US" sz="1400"/>
              <a:t>.</a:t>
            </a:r>
          </a:p>
          <a:p>
            <a:pPr marL="285750" indent="-285750">
              <a:lnSpc>
                <a:spcPct val="110000"/>
              </a:lnSpc>
              <a:buFont typeface="Arial" panose="020B0604020202020204" pitchFamily="34" charset="0"/>
              <a:buChar char="•"/>
            </a:pPr>
            <a:r>
              <a:rPr lang="en-US" sz="1400"/>
              <a:t>From within its members, the Executive appoints a </a:t>
            </a:r>
            <a:r>
              <a:rPr lang="en-US" sz="1400" b="1"/>
              <a:t>President, two (2) Vice-Presidents, and a Treasurer</a:t>
            </a:r>
            <a:r>
              <a:rPr lang="en-US" sz="1400"/>
              <a:t>, each serving a </a:t>
            </a:r>
            <a:r>
              <a:rPr lang="en-US" sz="1400" b="1"/>
              <a:t>one-year term</a:t>
            </a:r>
            <a:r>
              <a:rPr lang="en-US" sz="1400"/>
              <a:t>.</a:t>
            </a:r>
          </a:p>
          <a:p>
            <a:pPr>
              <a:lnSpc>
                <a:spcPct val="110000"/>
              </a:lnSpc>
            </a:pPr>
            <a:r>
              <a:rPr lang="en-US" sz="1400"/>
              <a:t>The Executive is responsible for:</a:t>
            </a:r>
          </a:p>
          <a:p>
            <a:pPr marL="285750" lvl="0" indent="-285750">
              <a:lnSpc>
                <a:spcPct val="110000"/>
              </a:lnSpc>
              <a:buFont typeface="Arial" panose="020B0604020202020204" pitchFamily="34" charset="0"/>
              <a:buChar char="•"/>
            </a:pPr>
            <a:r>
              <a:rPr lang="en-US" sz="1400"/>
              <a:t>Establishing and guiding the </a:t>
            </a:r>
            <a:r>
              <a:rPr lang="en-US" sz="1400" b="1"/>
              <a:t>strategic direction of ASPA</a:t>
            </a:r>
            <a:r>
              <a:rPr lang="en-US" sz="1400"/>
              <a:t>.</a:t>
            </a:r>
          </a:p>
          <a:p>
            <a:pPr marL="285750" lvl="0" indent="-285750">
              <a:lnSpc>
                <a:spcPct val="110000"/>
              </a:lnSpc>
              <a:buFont typeface="Arial" panose="020B0604020202020204" pitchFamily="34" charset="0"/>
              <a:buChar char="•"/>
            </a:pPr>
            <a:r>
              <a:rPr lang="en-US" sz="1400"/>
              <a:t>Supporting the implementation of ASPA’s strategic priorities through active participation in ASPA committees and initiatives.</a:t>
            </a:r>
          </a:p>
          <a:p>
            <a:pPr marL="285750" lvl="0" indent="-285750">
              <a:lnSpc>
                <a:spcPct val="110000"/>
              </a:lnSpc>
              <a:buFont typeface="Arial" panose="020B0604020202020204" pitchFamily="34" charset="0"/>
              <a:buChar char="•"/>
            </a:pPr>
            <a:r>
              <a:rPr lang="en-US" sz="1400"/>
              <a:t>Providing leadership and support to strengthen </a:t>
            </a:r>
            <a:r>
              <a:rPr lang="en-US" sz="1400" b="1"/>
              <a:t>member engagement and participation</a:t>
            </a:r>
            <a:r>
              <a:rPr lang="en-US" sz="1400"/>
              <a:t>.</a:t>
            </a:r>
          </a:p>
          <a:p>
            <a:pPr marL="285750" lvl="0" indent="-285750">
              <a:lnSpc>
                <a:spcPct val="110000"/>
              </a:lnSpc>
              <a:buFont typeface="Arial" panose="020B0604020202020204" pitchFamily="34" charset="0"/>
              <a:buChar char="•"/>
            </a:pPr>
            <a:r>
              <a:rPr lang="en-US" sz="1400"/>
              <a:t>Encouraging and creating opportunities for general members to become more involved with their union.</a:t>
            </a:r>
          </a:p>
          <a:p>
            <a:pPr marL="285750" lvl="0" indent="-285750">
              <a:lnSpc>
                <a:spcPct val="110000"/>
              </a:lnSpc>
              <a:buFont typeface="Arial" panose="020B0604020202020204" pitchFamily="34" charset="0"/>
              <a:buChar char="•"/>
            </a:pPr>
            <a:r>
              <a:rPr lang="en-US" sz="1400"/>
              <a:t>Representing the interests of ASPA members and advancing the priorities of the association.</a:t>
            </a:r>
          </a:p>
          <a:p>
            <a:pPr>
              <a:lnSpc>
                <a:spcPct val="110000"/>
              </a:lnSpc>
            </a:pPr>
            <a:endParaRPr lang="en-CA" sz="1400"/>
          </a:p>
        </p:txBody>
      </p:sp>
      <p:pic>
        <p:nvPicPr>
          <p:cNvPr id="12" name="Picture Placeholder 11">
            <a:extLst>
              <a:ext uri="{FF2B5EF4-FFF2-40B4-BE49-F238E27FC236}">
                <a16:creationId xmlns:a16="http://schemas.microsoft.com/office/drawing/2014/main" id="{0049035D-5EB9-3D5A-CA50-B5753EC7DA3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tretch/>
        </p:blipFill>
        <p:spPr>
          <a:xfrm>
            <a:off x="5888095" y="938695"/>
            <a:ext cx="6303905" cy="5011604"/>
          </a:xfrm>
          <a:noFill/>
        </p:spPr>
      </p:pic>
    </p:spTree>
    <p:extLst>
      <p:ext uri="{BB962C8B-B14F-4D97-AF65-F5344CB8AC3E}">
        <p14:creationId xmlns:p14="http://schemas.microsoft.com/office/powerpoint/2010/main" val="2713997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55AFA-D742-23DC-E335-0CD92AEC67F1}"/>
            </a:ext>
          </a:extLst>
        </p:cNvPr>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560744C-32AE-6956-CC1A-FDBCEA6D6417}"/>
              </a:ext>
            </a:extLst>
          </p:cNvPr>
          <p:cNvSpPr>
            <a:spLocks noGrp="1"/>
          </p:cNvSpPr>
          <p:nvPr>
            <p:ph type="sldNum" sz="quarter" idx="17"/>
          </p:nvPr>
        </p:nvSpPr>
        <p:spPr>
          <a:xfrm>
            <a:off x="1" y="6492240"/>
            <a:ext cx="429207" cy="365125"/>
          </a:xfrm>
        </p:spPr>
        <p:txBody>
          <a:bodyPr anchor="ctr">
            <a:normAutofit/>
          </a:bodyPr>
          <a:lstStyle/>
          <a:p>
            <a:pPr>
              <a:spcAft>
                <a:spcPts val="600"/>
              </a:spcAft>
            </a:pPr>
            <a:fld id="{CC057153-B650-4DEB-B370-79DDCFDCE934}" type="slidenum">
              <a:rPr lang="en-US" smtClean="0"/>
              <a:pPr>
                <a:spcAft>
                  <a:spcPts val="600"/>
                </a:spcAft>
              </a:pPr>
              <a:t>8</a:t>
            </a:fld>
            <a:endParaRPr lang="en-US"/>
          </a:p>
        </p:txBody>
      </p:sp>
      <p:sp>
        <p:nvSpPr>
          <p:cNvPr id="5" name="Content Placeholder 4">
            <a:extLst>
              <a:ext uri="{FF2B5EF4-FFF2-40B4-BE49-F238E27FC236}">
                <a16:creationId xmlns:a16="http://schemas.microsoft.com/office/drawing/2014/main" id="{B27E2292-3C82-2230-F463-A8FDD34347C3}"/>
              </a:ext>
            </a:extLst>
          </p:cNvPr>
          <p:cNvSpPr>
            <a:spLocks noGrp="1"/>
          </p:cNvSpPr>
          <p:nvPr>
            <p:ph sz="quarter" idx="14"/>
          </p:nvPr>
        </p:nvSpPr>
        <p:spPr>
          <a:xfrm>
            <a:off x="634031" y="675842"/>
            <a:ext cx="6595448" cy="1044430"/>
          </a:xfrm>
        </p:spPr>
        <p:txBody>
          <a:bodyPr vert="horz" lIns="91440" tIns="45720" rIns="91440" bIns="45720" rtlCol="0" anchor="t">
            <a:normAutofit fontScale="92500" lnSpcReduction="20000"/>
          </a:bodyPr>
          <a:lstStyle/>
          <a:p>
            <a:pPr algn="ctr">
              <a:lnSpc>
                <a:spcPct val="100000"/>
              </a:lnSpc>
            </a:pPr>
            <a:r>
              <a:rPr lang="en-US" sz="2800" b="1" dirty="0">
                <a:solidFill>
                  <a:srgbClr val="75141E"/>
                </a:solidFill>
                <a:latin typeface="+mj-lt"/>
              </a:rPr>
              <a:t>Meet the 2026-2027 ASPA Executives and staff</a:t>
            </a:r>
            <a:br>
              <a:rPr lang="en-US" sz="2800" dirty="0">
                <a:latin typeface="Century Gothic" panose="020B0502020202020204" pitchFamily="34" charset="0"/>
              </a:rPr>
            </a:br>
            <a:endParaRPr lang="en-US" sz="2800">
              <a:latin typeface="Century Gothic" panose="020B0502020202020204" pitchFamily="34" charset="0"/>
            </a:endParaRPr>
          </a:p>
        </p:txBody>
      </p:sp>
      <p:pic>
        <p:nvPicPr>
          <p:cNvPr id="9" name="Picture 8">
            <a:extLst>
              <a:ext uri="{FF2B5EF4-FFF2-40B4-BE49-F238E27FC236}">
                <a16:creationId xmlns:a16="http://schemas.microsoft.com/office/drawing/2014/main" id="{59CDE8AA-AD73-6193-68AA-418DF01ADC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3296" y="678353"/>
            <a:ext cx="3747469" cy="5300474"/>
          </a:xfrm>
          <a:prstGeom prst="rect">
            <a:avLst/>
          </a:prstGeom>
        </p:spPr>
      </p:pic>
      <p:pic>
        <p:nvPicPr>
          <p:cNvPr id="3" name="Picture 2">
            <a:extLst>
              <a:ext uri="{FF2B5EF4-FFF2-40B4-BE49-F238E27FC236}">
                <a16:creationId xmlns:a16="http://schemas.microsoft.com/office/drawing/2014/main" id="{7C45C3EF-9E2D-FCCF-DD94-7F359021C36C}"/>
              </a:ext>
            </a:extLst>
          </p:cNvPr>
          <p:cNvPicPr>
            <a:picLocks noChangeAspect="1"/>
          </p:cNvPicPr>
          <p:nvPr/>
        </p:nvPicPr>
        <p:blipFill>
          <a:blip r:embed="rId4"/>
          <a:stretch>
            <a:fillRect/>
          </a:stretch>
        </p:blipFill>
        <p:spPr>
          <a:xfrm>
            <a:off x="526658" y="1525980"/>
            <a:ext cx="7358372" cy="4805548"/>
          </a:xfrm>
          <a:prstGeom prst="rect">
            <a:avLst/>
          </a:prstGeom>
        </p:spPr>
      </p:pic>
    </p:spTree>
    <p:extLst>
      <p:ext uri="{BB962C8B-B14F-4D97-AF65-F5344CB8AC3E}">
        <p14:creationId xmlns:p14="http://schemas.microsoft.com/office/powerpoint/2010/main" val="3130872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287B1-BDFA-E46D-A5C8-87D200EAF5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16107C-8153-6E5A-33CA-A793AA54905D}"/>
              </a:ext>
            </a:extLst>
          </p:cNvPr>
          <p:cNvSpPr>
            <a:spLocks noGrp="1"/>
          </p:cNvSpPr>
          <p:nvPr>
            <p:ph type="title"/>
          </p:nvPr>
        </p:nvSpPr>
        <p:spPr>
          <a:xfrm>
            <a:off x="634030" y="643066"/>
            <a:ext cx="4328495" cy="1127759"/>
          </a:xfrm>
        </p:spPr>
        <p:txBody>
          <a:bodyPr anchor="t">
            <a:normAutofit/>
          </a:bodyPr>
          <a:lstStyle/>
          <a:p>
            <a:r>
              <a:rPr lang="en-US">
                <a:solidFill>
                  <a:srgbClr val="75141E"/>
                </a:solidFill>
              </a:rPr>
              <a:t>ASPA Staff</a:t>
            </a:r>
          </a:p>
        </p:txBody>
      </p:sp>
      <p:sp>
        <p:nvSpPr>
          <p:cNvPr id="7" name="Slide Number Placeholder 6">
            <a:extLst>
              <a:ext uri="{FF2B5EF4-FFF2-40B4-BE49-F238E27FC236}">
                <a16:creationId xmlns:a16="http://schemas.microsoft.com/office/drawing/2014/main" id="{B5C7842A-1019-A2CB-7D72-E98463899801}"/>
              </a:ext>
            </a:extLst>
          </p:cNvPr>
          <p:cNvSpPr>
            <a:spLocks noGrp="1"/>
          </p:cNvSpPr>
          <p:nvPr>
            <p:ph type="sldNum" sz="quarter" idx="12"/>
          </p:nvPr>
        </p:nvSpPr>
        <p:spPr>
          <a:xfrm>
            <a:off x="2" y="6492513"/>
            <a:ext cx="429207" cy="365125"/>
          </a:xfrm>
        </p:spPr>
        <p:txBody>
          <a:bodyPr anchor="ctr">
            <a:normAutofit/>
          </a:bodyPr>
          <a:lstStyle/>
          <a:p>
            <a:pPr>
              <a:spcAft>
                <a:spcPts val="600"/>
              </a:spcAft>
            </a:pPr>
            <a:fld id="{CC057153-B650-4DEB-B370-79DDCFDCE934}" type="slidenum">
              <a:rPr lang="en-US" smtClean="0"/>
              <a:pPr>
                <a:spcAft>
                  <a:spcPts val="600"/>
                </a:spcAft>
              </a:pPr>
              <a:t>9</a:t>
            </a:fld>
            <a:endParaRPr lang="en-US"/>
          </a:p>
        </p:txBody>
      </p:sp>
      <p:pic>
        <p:nvPicPr>
          <p:cNvPr id="8" name="Picture Placeholder 7">
            <a:extLst>
              <a:ext uri="{FF2B5EF4-FFF2-40B4-BE49-F238E27FC236}">
                <a16:creationId xmlns:a16="http://schemas.microsoft.com/office/drawing/2014/main" id="{67630FD7-21C6-6FA2-8093-5545C3F076A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r="29070" b="-2"/>
          <a:stretch>
            <a:fillRect/>
          </a:stretch>
        </p:blipFill>
        <p:spPr>
          <a:xfrm rot="5400000">
            <a:off x="751515" y="2011990"/>
            <a:ext cx="4093525" cy="4328495"/>
          </a:xfrm>
          <a:prstGeom prst="rect">
            <a:avLst/>
          </a:prstGeom>
          <a:noFill/>
        </p:spPr>
      </p:pic>
      <p:sp>
        <p:nvSpPr>
          <p:cNvPr id="5" name="Content Placeholder 4">
            <a:extLst>
              <a:ext uri="{FF2B5EF4-FFF2-40B4-BE49-F238E27FC236}">
                <a16:creationId xmlns:a16="http://schemas.microsoft.com/office/drawing/2014/main" id="{A07300A8-F427-CC60-AF1F-13CB3A5E6A22}"/>
              </a:ext>
            </a:extLst>
          </p:cNvPr>
          <p:cNvSpPr>
            <a:spLocks noGrp="1"/>
          </p:cNvSpPr>
          <p:nvPr>
            <p:ph sz="quarter" idx="14"/>
          </p:nvPr>
        </p:nvSpPr>
        <p:spPr>
          <a:xfrm>
            <a:off x="8147075" y="1638795"/>
            <a:ext cx="3660727" cy="4659156"/>
          </a:xfrm>
        </p:spPr>
        <p:txBody>
          <a:bodyPr vert="horz" lIns="91440" tIns="45720" rIns="91440" bIns="45720" rtlCol="0" anchor="t">
            <a:normAutofit/>
          </a:bodyPr>
          <a:lstStyle/>
          <a:p>
            <a:pPr marL="0" indent="0">
              <a:buClr>
                <a:srgbClr val="A94E58"/>
              </a:buClr>
              <a:buNone/>
            </a:pPr>
            <a:r>
              <a:rPr lang="en-US" dirty="0"/>
              <a:t>ASPA employs two (2) staff members  to assist with providing member services and day-to-day operations</a:t>
            </a:r>
            <a:r>
              <a:rPr lang="en-CA" dirty="0"/>
              <a:t>: </a:t>
            </a:r>
          </a:p>
          <a:p>
            <a:pPr>
              <a:buClr>
                <a:srgbClr val="A94E58"/>
              </a:buClr>
            </a:pPr>
            <a:r>
              <a:rPr lang="en-US" b="1" dirty="0"/>
              <a:t>Member Services Officer, </a:t>
            </a:r>
            <a:br>
              <a:rPr lang="en-US" b="1" dirty="0"/>
            </a:br>
            <a:r>
              <a:rPr lang="en-US" b="1" dirty="0"/>
              <a:t>Shayne Meggs</a:t>
            </a:r>
            <a:endParaRPr lang="en-US"/>
          </a:p>
          <a:p>
            <a:pPr>
              <a:buClr>
                <a:srgbClr val="A94E58"/>
              </a:buClr>
            </a:pPr>
            <a:r>
              <a:rPr lang="en-US" b="1" dirty="0"/>
              <a:t>Financial and Administrative Assistant, Angeline Hainstock</a:t>
            </a:r>
          </a:p>
        </p:txBody>
      </p:sp>
      <p:pic>
        <p:nvPicPr>
          <p:cNvPr id="3" name="Picture 2">
            <a:extLst>
              <a:ext uri="{FF2B5EF4-FFF2-40B4-BE49-F238E27FC236}">
                <a16:creationId xmlns:a16="http://schemas.microsoft.com/office/drawing/2014/main" id="{D03248D3-9650-F8A6-CA64-E1693008793A}"/>
              </a:ext>
            </a:extLst>
          </p:cNvPr>
          <p:cNvPicPr>
            <a:picLocks noChangeAspect="1"/>
          </p:cNvPicPr>
          <p:nvPr/>
        </p:nvPicPr>
        <p:blipFill>
          <a:blip r:embed="rId4"/>
          <a:stretch>
            <a:fillRect/>
          </a:stretch>
        </p:blipFill>
        <p:spPr>
          <a:xfrm>
            <a:off x="5308043" y="1149245"/>
            <a:ext cx="2637717" cy="5071673"/>
          </a:xfrm>
          <a:prstGeom prst="rect">
            <a:avLst/>
          </a:prstGeom>
        </p:spPr>
      </p:pic>
    </p:spTree>
    <p:extLst>
      <p:ext uri="{BB962C8B-B14F-4D97-AF65-F5344CB8AC3E}">
        <p14:creationId xmlns:p14="http://schemas.microsoft.com/office/powerpoint/2010/main" val="641506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5DC8E-0428-5E1A-9B0D-371A41B1E179}"/>
            </a:ext>
          </a:extLst>
        </p:cNvPr>
        <p:cNvGrpSpPr/>
        <p:nvPr/>
      </p:nvGrpSpPr>
      <p:grpSpPr>
        <a:xfrm>
          <a:off x="0" y="0"/>
          <a:ext cx="0" cy="0"/>
          <a:chOff x="0" y="0"/>
          <a:chExt cx="0" cy="0"/>
        </a:xfrm>
      </p:grpSpPr>
      <p:sp>
        <p:nvSpPr>
          <p:cNvPr id="4" name="Subtitle 2">
            <a:extLst>
              <a:ext uri="{FF2B5EF4-FFF2-40B4-BE49-F238E27FC236}">
                <a16:creationId xmlns:a16="http://schemas.microsoft.com/office/drawing/2014/main" id="{6EDE2EE7-C27C-48F0-5F8E-1DBE996D4FF5}"/>
              </a:ext>
            </a:extLst>
          </p:cNvPr>
          <p:cNvSpPr txBox="1">
            <a:spLocks/>
          </p:cNvSpPr>
          <p:nvPr/>
        </p:nvSpPr>
        <p:spPr>
          <a:xfrm>
            <a:off x="449334" y="5013688"/>
            <a:ext cx="10898370" cy="363255"/>
          </a:xfrm>
          <a:prstGeom prst="rect">
            <a:avLst/>
          </a:prstGeom>
        </p:spPr>
        <p:txBody>
          <a:bodyPr vert="horz" lIns="91440" tIns="45720" rIns="91440" bIns="45720" rtlCol="0" anchor="ctr">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6000">
                <a:solidFill>
                  <a:schemeClr val="tx2">
                    <a:lumMod val="75000"/>
                  </a:schemeClr>
                </a:solidFill>
                <a:latin typeface="Century Gothic" panose="020B0502020202020204" pitchFamily="34" charset="0"/>
              </a:rPr>
              <a:t>Work of the ASPA Executive</a:t>
            </a:r>
          </a:p>
        </p:txBody>
      </p:sp>
    </p:spTree>
    <p:extLst>
      <p:ext uri="{BB962C8B-B14F-4D97-AF65-F5344CB8AC3E}">
        <p14:creationId xmlns:p14="http://schemas.microsoft.com/office/powerpoint/2010/main" val="2155811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3FBA4-06CB-E129-45CD-23B310E13F1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667A578-D346-4F00-C616-AAB17E18F0D7}"/>
              </a:ext>
            </a:extLst>
          </p:cNvPr>
          <p:cNvSpPr>
            <a:spLocks noGrp="1"/>
          </p:cNvSpPr>
          <p:nvPr>
            <p:ph type="body" sz="quarter" idx="13"/>
          </p:nvPr>
        </p:nvSpPr>
        <p:spPr>
          <a:xfrm>
            <a:off x="615716" y="521163"/>
            <a:ext cx="10256500" cy="6172473"/>
          </a:xfrm>
        </p:spPr>
        <p:txBody>
          <a:bodyPr vert="horz" lIns="91440" tIns="45720" rIns="91440" bIns="45720" rtlCol="0" anchor="t">
            <a:normAutofit/>
          </a:bodyPr>
          <a:lstStyle/>
          <a:p>
            <a:pPr marL="0" indent="0">
              <a:buNone/>
            </a:pPr>
            <a:r>
              <a:rPr lang="en-US" b="1">
                <a:solidFill>
                  <a:srgbClr val="75141E"/>
                </a:solidFill>
              </a:rPr>
              <a:t>Meeting timeframes</a:t>
            </a:r>
          </a:p>
          <a:p>
            <a:r>
              <a:rPr lang="en-US"/>
              <a:t>The Executive meets once a month, with meetings held in person and a Zoom option available for those unable to attend in person.</a:t>
            </a:r>
          </a:p>
          <a:p>
            <a:r>
              <a:rPr lang="en-US"/>
              <a:t>Meetings are currently scheduled for approximately three hours, presently from 9 am to 12 noon.</a:t>
            </a:r>
          </a:p>
          <a:p>
            <a:r>
              <a:rPr lang="en-US"/>
              <a:t>The schedule for monthly meetings will be discussed and confirmed at the first Executive meeting in May.</a:t>
            </a:r>
          </a:p>
          <a:p>
            <a:r>
              <a:rPr lang="en-US"/>
              <a:t>Executive members may also participate in additional ASPA committees, alongside general member volunteers, based on their interest, availability, and capacity.</a:t>
            </a:r>
          </a:p>
          <a:p>
            <a:r>
              <a:rPr lang="en-US"/>
              <a:t>Ideally, each ASPA committee will have an Executive member serving as the chair or lead to provide leadership and maintain communication with the Executive.</a:t>
            </a:r>
          </a:p>
          <a:p>
            <a:pPr marL="0" indent="0">
              <a:buNone/>
            </a:pPr>
            <a:r>
              <a:rPr lang="en-US" b="1">
                <a:solidFill>
                  <a:srgbClr val="75141E"/>
                </a:solidFill>
              </a:rPr>
              <a:t>Volunteer Hours</a:t>
            </a:r>
          </a:p>
          <a:p>
            <a:r>
              <a:rPr lang="en-US"/>
              <a:t>Executive members typically carry out their ASPA volunteer responsibilities during regular work hours.</a:t>
            </a:r>
          </a:p>
          <a:p>
            <a:r>
              <a:rPr lang="en-US"/>
              <a:t>The Collective Agreement recognizes ASPA members’ ability to participate in ASPA business during work time (Article 5.4). Executive members are not required to make up or compensate for this volunteer time by working additional hours.</a:t>
            </a:r>
          </a:p>
          <a:p>
            <a:r>
              <a:rPr lang="en-US"/>
              <a:t>The amount of time required varies depending on the Executive member’s role, responsibilities, and the ASPA committees or activities they choose to participate in.</a:t>
            </a:r>
          </a:p>
        </p:txBody>
      </p:sp>
      <p:sp>
        <p:nvSpPr>
          <p:cNvPr id="7" name="Slide Number Placeholder 6">
            <a:extLst>
              <a:ext uri="{FF2B5EF4-FFF2-40B4-BE49-F238E27FC236}">
                <a16:creationId xmlns:a16="http://schemas.microsoft.com/office/drawing/2014/main" id="{624CB52E-52C6-9C63-5C7C-FA14585BDF03}"/>
              </a:ext>
            </a:extLst>
          </p:cNvPr>
          <p:cNvSpPr>
            <a:spLocks noGrp="1"/>
          </p:cNvSpPr>
          <p:nvPr>
            <p:ph type="sldNum" sz="quarter" idx="12"/>
          </p:nvPr>
        </p:nvSpPr>
        <p:spPr/>
        <p:txBody>
          <a:bodyPr/>
          <a:lstStyle/>
          <a:p>
            <a:fld id="{CC057153-B650-4DEB-B370-79DDCFDCE934}" type="slidenum">
              <a:rPr lang="en-US" smtClean="0"/>
              <a:t>11</a:t>
            </a:fld>
            <a:endParaRPr lang="en-US"/>
          </a:p>
        </p:txBody>
      </p:sp>
    </p:spTree>
    <p:extLst>
      <p:ext uri="{BB962C8B-B14F-4D97-AF65-F5344CB8AC3E}">
        <p14:creationId xmlns:p14="http://schemas.microsoft.com/office/powerpoint/2010/main" val="394727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2838-2D79-934C-789C-EABCA0531712}"/>
            </a:ext>
          </a:extLst>
        </p:cNvPr>
        <p:cNvGrpSpPr/>
        <p:nvPr/>
      </p:nvGrpSpPr>
      <p:grpSpPr>
        <a:xfrm>
          <a:off x="0" y="0"/>
          <a:ext cx="0" cy="0"/>
          <a:chOff x="0" y="0"/>
          <a:chExt cx="0" cy="0"/>
        </a:xfrm>
      </p:grpSpPr>
      <p:sp>
        <p:nvSpPr>
          <p:cNvPr id="4" name="Subtitle 2">
            <a:extLst>
              <a:ext uri="{FF2B5EF4-FFF2-40B4-BE49-F238E27FC236}">
                <a16:creationId xmlns:a16="http://schemas.microsoft.com/office/drawing/2014/main" id="{545241C1-8840-3525-0A1D-A74BACFA06AA}"/>
              </a:ext>
            </a:extLst>
          </p:cNvPr>
          <p:cNvSpPr txBox="1">
            <a:spLocks/>
          </p:cNvSpPr>
          <p:nvPr/>
        </p:nvSpPr>
        <p:spPr>
          <a:xfrm>
            <a:off x="449334" y="5013688"/>
            <a:ext cx="10898370" cy="363255"/>
          </a:xfrm>
          <a:prstGeom prst="rect">
            <a:avLst/>
          </a:prstGeom>
        </p:spPr>
        <p:txBody>
          <a:bodyPr vert="horz" lIns="91440" tIns="45720" rIns="91440" bIns="45720" rtlCol="0" anchor="ctr">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6000">
                <a:solidFill>
                  <a:schemeClr val="tx2">
                    <a:lumMod val="75000"/>
                  </a:schemeClr>
                </a:solidFill>
                <a:latin typeface="Century Gothic" panose="020B0502020202020204" pitchFamily="34" charset="0"/>
              </a:rPr>
              <a:t>ASPA Committees</a:t>
            </a:r>
          </a:p>
        </p:txBody>
      </p:sp>
    </p:spTree>
    <p:extLst>
      <p:ext uri="{BB962C8B-B14F-4D97-AF65-F5344CB8AC3E}">
        <p14:creationId xmlns:p14="http://schemas.microsoft.com/office/powerpoint/2010/main" val="12504393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E188E-5DB8-D987-F39C-2613A0FA6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30E8DA-0D33-B1C6-3998-4F9C2C8C159F}"/>
              </a:ext>
            </a:extLst>
          </p:cNvPr>
          <p:cNvSpPr>
            <a:spLocks noGrp="1"/>
          </p:cNvSpPr>
          <p:nvPr>
            <p:ph type="title"/>
          </p:nvPr>
        </p:nvSpPr>
        <p:spPr>
          <a:xfrm>
            <a:off x="633413" y="427982"/>
            <a:ext cx="10923934" cy="755659"/>
          </a:xfrm>
        </p:spPr>
        <p:txBody>
          <a:bodyPr/>
          <a:lstStyle/>
          <a:p>
            <a:r>
              <a:rPr lang="en-US">
                <a:solidFill>
                  <a:srgbClr val="75141E"/>
                </a:solidFill>
              </a:rPr>
              <a:t>Standing Committees</a:t>
            </a:r>
          </a:p>
        </p:txBody>
      </p:sp>
      <p:sp>
        <p:nvSpPr>
          <p:cNvPr id="6" name="Slide Number Placeholder 5">
            <a:extLst>
              <a:ext uri="{FF2B5EF4-FFF2-40B4-BE49-F238E27FC236}">
                <a16:creationId xmlns:a16="http://schemas.microsoft.com/office/drawing/2014/main" id="{C8F94C26-8A01-7335-6020-BC063A71E86E}"/>
              </a:ext>
            </a:extLst>
          </p:cNvPr>
          <p:cNvSpPr>
            <a:spLocks noGrp="1"/>
          </p:cNvSpPr>
          <p:nvPr>
            <p:ph type="sldNum" sz="quarter" idx="12"/>
          </p:nvPr>
        </p:nvSpPr>
        <p:spPr/>
        <p:txBody>
          <a:bodyPr/>
          <a:lstStyle/>
          <a:p>
            <a:fld id="{CC057153-B650-4DEB-B370-79DDCFDCE934}" type="slidenum">
              <a:rPr lang="en-US" smtClean="0"/>
              <a:t>13</a:t>
            </a:fld>
            <a:endParaRPr lang="en-US"/>
          </a:p>
        </p:txBody>
      </p:sp>
      <p:graphicFrame>
        <p:nvGraphicFramePr>
          <p:cNvPr id="7" name="Content Placeholder 6">
            <a:extLst>
              <a:ext uri="{FF2B5EF4-FFF2-40B4-BE49-F238E27FC236}">
                <a16:creationId xmlns:a16="http://schemas.microsoft.com/office/drawing/2014/main" id="{9B3BF30C-74D7-3231-CBE6-C5AED71CDF8F}"/>
              </a:ext>
            </a:extLst>
          </p:cNvPr>
          <p:cNvGraphicFramePr>
            <a:graphicFrameLocks noGrp="1"/>
          </p:cNvGraphicFramePr>
          <p:nvPr>
            <p:ph idx="1"/>
            <p:extLst>
              <p:ext uri="{D42A27DB-BD31-4B8C-83A1-F6EECF244321}">
                <p14:modId xmlns:p14="http://schemas.microsoft.com/office/powerpoint/2010/main" val="1276286149"/>
              </p:ext>
            </p:extLst>
          </p:nvPr>
        </p:nvGraphicFramePr>
        <p:xfrm>
          <a:off x="633413" y="2394014"/>
          <a:ext cx="10925173" cy="3400995"/>
        </p:xfrm>
        <a:graphic>
          <a:graphicData uri="http://schemas.openxmlformats.org/drawingml/2006/table">
            <a:tbl>
              <a:tblPr firstRow="1" bandRow="1">
                <a:tableStyleId>{69012ECD-51FC-41F1-AA8D-1B2483CD663E}</a:tableStyleId>
              </a:tblPr>
              <a:tblGrid>
                <a:gridCol w="5072443">
                  <a:extLst>
                    <a:ext uri="{9D8B030D-6E8A-4147-A177-3AD203B41FA5}">
                      <a16:colId xmlns:a16="http://schemas.microsoft.com/office/drawing/2014/main" val="3168546316"/>
                    </a:ext>
                  </a:extLst>
                </a:gridCol>
                <a:gridCol w="5852730">
                  <a:extLst>
                    <a:ext uri="{9D8B030D-6E8A-4147-A177-3AD203B41FA5}">
                      <a16:colId xmlns:a16="http://schemas.microsoft.com/office/drawing/2014/main" val="3249273269"/>
                    </a:ext>
                  </a:extLst>
                </a:gridCol>
              </a:tblGrid>
              <a:tr h="818705">
                <a:tc>
                  <a:txBody>
                    <a:bodyPr/>
                    <a:lstStyle/>
                    <a:p>
                      <a:r>
                        <a:rPr lang="en-US" sz="1400" b="1">
                          <a:solidFill>
                            <a:schemeClr val="tx1"/>
                          </a:solidFill>
                          <a:latin typeface="+mn-lt"/>
                        </a:rPr>
                        <a:t>Sub-committee </a:t>
                      </a:r>
                      <a:endParaRPr lang="en-US" sz="1400" b="1" i="0">
                        <a:solidFill>
                          <a:schemeClr val="tx1"/>
                        </a:solidFill>
                        <a:latin typeface="+mn-lt"/>
                      </a:endParaRPr>
                    </a:p>
                  </a:txBody>
                  <a:tcPr anchor="ctr"/>
                </a:tc>
                <a:tc>
                  <a:txBody>
                    <a:bodyPr/>
                    <a:lstStyle/>
                    <a:p>
                      <a:r>
                        <a:rPr lang="en-US" sz="1400" b="1">
                          <a:solidFill>
                            <a:schemeClr val="tx1"/>
                          </a:solidFill>
                          <a:latin typeface="+mn-lt"/>
                        </a:rPr>
                        <a:t>Role</a:t>
                      </a:r>
                      <a:endParaRPr lang="en-US" sz="1400" b="1" i="0">
                        <a:solidFill>
                          <a:schemeClr val="tx1"/>
                        </a:solidFill>
                        <a:latin typeface="+mn-lt"/>
                      </a:endParaRPr>
                    </a:p>
                  </a:txBody>
                  <a:tcPr anchor="ctr"/>
                </a:tc>
                <a:extLst>
                  <a:ext uri="{0D108BD9-81ED-4DB2-BD59-A6C34878D82A}">
                    <a16:rowId xmlns:a16="http://schemas.microsoft.com/office/drawing/2014/main" val="3364231172"/>
                  </a:ext>
                </a:extLst>
              </a:tr>
              <a:tr h="818705">
                <a:tc>
                  <a:txBody>
                    <a:bodyPr/>
                    <a:lstStyle/>
                    <a:p>
                      <a:r>
                        <a:rPr lang="en-US" sz="1400" b="1">
                          <a:solidFill>
                            <a:srgbClr val="75141E"/>
                          </a:solidFill>
                          <a:latin typeface="+mn-lt"/>
                        </a:rPr>
                        <a:t>Communications &amp; Public Relations Sub-Committee</a:t>
                      </a:r>
                    </a:p>
                  </a:txBody>
                  <a:tcPr anchor="ctr"/>
                </a:tc>
                <a:tc>
                  <a:txBody>
                    <a:bodyPr/>
                    <a:lstStyle/>
                    <a:p>
                      <a:r>
                        <a:rPr lang="en-US" sz="1400" b="0">
                          <a:solidFill>
                            <a:schemeClr val="tx1"/>
                          </a:solidFill>
                          <a:latin typeface="+mn-lt"/>
                        </a:rPr>
                        <a:t>Oversees the ASPA website and newsletter. The Committee is consulted on all communication to the membership and creates a newsletter four times a year.</a:t>
                      </a:r>
                    </a:p>
                  </a:txBody>
                  <a:tcPr anchor="ctr"/>
                </a:tc>
                <a:extLst>
                  <a:ext uri="{0D108BD9-81ED-4DB2-BD59-A6C34878D82A}">
                    <a16:rowId xmlns:a16="http://schemas.microsoft.com/office/drawing/2014/main" val="3559441191"/>
                  </a:ext>
                </a:extLst>
              </a:tr>
              <a:tr h="818705">
                <a:tc>
                  <a:txBody>
                    <a:bodyPr/>
                    <a:lstStyle/>
                    <a:p>
                      <a:r>
                        <a:rPr lang="en-US" sz="1400" b="1">
                          <a:solidFill>
                            <a:srgbClr val="75141E"/>
                          </a:solidFill>
                          <a:latin typeface="+mn-lt"/>
                        </a:rPr>
                        <a:t>Education Sub-Committee</a:t>
                      </a:r>
                    </a:p>
                  </a:txBody>
                  <a:tcPr anchor="ctr"/>
                </a:tc>
                <a:tc>
                  <a:txBody>
                    <a:bodyPr/>
                    <a:lstStyle/>
                    <a:p>
                      <a:r>
                        <a:rPr lang="en-US" sz="1400" b="0">
                          <a:solidFill>
                            <a:schemeClr val="tx1"/>
                          </a:solidFill>
                          <a:latin typeface="+mn-lt"/>
                        </a:rPr>
                        <a:t>Ensures the educational and professional development opportunities for our ASPA members, pertaining to any union related opportunities, are being advertised to the membership and utilized to the full advantage.</a:t>
                      </a:r>
                    </a:p>
                  </a:txBody>
                  <a:tcPr anchor="ctr"/>
                </a:tc>
                <a:extLst>
                  <a:ext uri="{0D108BD9-81ED-4DB2-BD59-A6C34878D82A}">
                    <a16:rowId xmlns:a16="http://schemas.microsoft.com/office/drawing/2014/main" val="1425558636"/>
                  </a:ext>
                </a:extLst>
              </a:tr>
              <a:tr h="818705">
                <a:tc>
                  <a:txBody>
                    <a:bodyPr/>
                    <a:lstStyle/>
                    <a:p>
                      <a:r>
                        <a:rPr lang="en-US" sz="1400" b="1">
                          <a:solidFill>
                            <a:srgbClr val="75141E"/>
                          </a:solidFill>
                          <a:latin typeface="+mn-lt"/>
                        </a:rPr>
                        <a:t>Social Sub-Committee</a:t>
                      </a:r>
                    </a:p>
                  </a:txBody>
                  <a:tcPr anchor="ctr"/>
                </a:tc>
                <a:tc>
                  <a:txBody>
                    <a:bodyPr/>
                    <a:lstStyle/>
                    <a:p>
                      <a:r>
                        <a:rPr lang="en-US" sz="1400" b="0">
                          <a:solidFill>
                            <a:schemeClr val="tx1"/>
                          </a:solidFill>
                          <a:latin typeface="+mn-lt"/>
                        </a:rPr>
                        <a:t>Plans events such as the pizza part of the Lunch and Learn sessions ASPA hosts, or the Winter and AGM social that happen each year</a:t>
                      </a:r>
                      <a:endParaRPr lang="en-US" sz="1400" b="0" i="0">
                        <a:solidFill>
                          <a:schemeClr val="tx1"/>
                        </a:solidFill>
                        <a:latin typeface="+mn-lt"/>
                      </a:endParaRPr>
                    </a:p>
                  </a:txBody>
                  <a:tcPr anchor="ctr"/>
                </a:tc>
                <a:extLst>
                  <a:ext uri="{0D108BD9-81ED-4DB2-BD59-A6C34878D82A}">
                    <a16:rowId xmlns:a16="http://schemas.microsoft.com/office/drawing/2014/main" val="1609158448"/>
                  </a:ext>
                </a:extLst>
              </a:tr>
            </a:tbl>
          </a:graphicData>
        </a:graphic>
      </p:graphicFrame>
      <p:sp>
        <p:nvSpPr>
          <p:cNvPr id="3" name="Text Placeholder 2">
            <a:extLst>
              <a:ext uri="{FF2B5EF4-FFF2-40B4-BE49-F238E27FC236}">
                <a16:creationId xmlns:a16="http://schemas.microsoft.com/office/drawing/2014/main" id="{6F3C4EB7-EB23-E6B0-C8F2-A8DBF9EB7479}"/>
              </a:ext>
            </a:extLst>
          </p:cNvPr>
          <p:cNvSpPr txBox="1">
            <a:spLocks/>
          </p:cNvSpPr>
          <p:nvPr/>
        </p:nvSpPr>
        <p:spPr>
          <a:xfrm>
            <a:off x="633413" y="1183641"/>
            <a:ext cx="11308039" cy="4093525"/>
          </a:xfrm>
          <a:prstGeom prst="rect">
            <a:avLst/>
          </a:prstGeom>
        </p:spPr>
        <p:txBody>
          <a:bodyPr vert="horz" lIns="91440" tIns="45720" rIns="91440" bIns="45720" rtlCol="0" anchor="t">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CA" b="1">
                <a:solidFill>
                  <a:srgbClr val="75141E"/>
                </a:solidFill>
              </a:rPr>
              <a:t>Engagement Committee </a:t>
            </a:r>
          </a:p>
          <a:p>
            <a:pPr marL="0" indent="0">
              <a:buNone/>
            </a:pPr>
            <a:r>
              <a:rPr lang="en-US"/>
              <a:t>The </a:t>
            </a:r>
            <a:r>
              <a:rPr lang="en-US" b="1"/>
              <a:t>Engagement Committee </a:t>
            </a:r>
            <a:r>
              <a:rPr lang="en-US"/>
              <a:t>supports member engagement and participation across ASPA. The committee includes three interconnected sub-committees, with overlapping roles and responsibilities:</a:t>
            </a:r>
            <a:endParaRPr lang="en-CA">
              <a:solidFill>
                <a:srgbClr val="75141E"/>
              </a:solidFill>
            </a:endParaRPr>
          </a:p>
        </p:txBody>
      </p:sp>
    </p:spTree>
    <p:extLst>
      <p:ext uri="{BB962C8B-B14F-4D97-AF65-F5344CB8AC3E}">
        <p14:creationId xmlns:p14="http://schemas.microsoft.com/office/powerpoint/2010/main" val="34491201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3FF22-17E8-C675-18C1-7526F3393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F7B02-B51C-2A51-4A24-E78CBBE94143}"/>
              </a:ext>
            </a:extLst>
          </p:cNvPr>
          <p:cNvSpPr>
            <a:spLocks noGrp="1"/>
          </p:cNvSpPr>
          <p:nvPr>
            <p:ph type="title"/>
          </p:nvPr>
        </p:nvSpPr>
        <p:spPr>
          <a:xfrm>
            <a:off x="633413" y="427982"/>
            <a:ext cx="10923934" cy="755659"/>
          </a:xfrm>
        </p:spPr>
        <p:txBody>
          <a:bodyPr/>
          <a:lstStyle/>
          <a:p>
            <a:r>
              <a:rPr lang="en-US">
                <a:solidFill>
                  <a:srgbClr val="75141E"/>
                </a:solidFill>
              </a:rPr>
              <a:t>Standing Committees (Cont.)</a:t>
            </a:r>
          </a:p>
        </p:txBody>
      </p:sp>
      <p:sp>
        <p:nvSpPr>
          <p:cNvPr id="6" name="Slide Number Placeholder 5">
            <a:extLst>
              <a:ext uri="{FF2B5EF4-FFF2-40B4-BE49-F238E27FC236}">
                <a16:creationId xmlns:a16="http://schemas.microsoft.com/office/drawing/2014/main" id="{7526BD15-1519-ECAC-43B5-A06A2DF2E115}"/>
              </a:ext>
            </a:extLst>
          </p:cNvPr>
          <p:cNvSpPr>
            <a:spLocks noGrp="1"/>
          </p:cNvSpPr>
          <p:nvPr>
            <p:ph type="sldNum" sz="quarter" idx="12"/>
          </p:nvPr>
        </p:nvSpPr>
        <p:spPr/>
        <p:txBody>
          <a:bodyPr/>
          <a:lstStyle/>
          <a:p>
            <a:fld id="{CC057153-B650-4DEB-B370-79DDCFDCE934}" type="slidenum">
              <a:rPr lang="en-US" smtClean="0"/>
              <a:t>14</a:t>
            </a:fld>
            <a:endParaRPr lang="en-US"/>
          </a:p>
        </p:txBody>
      </p:sp>
      <p:sp>
        <p:nvSpPr>
          <p:cNvPr id="3" name="Text Placeholder 2">
            <a:extLst>
              <a:ext uri="{FF2B5EF4-FFF2-40B4-BE49-F238E27FC236}">
                <a16:creationId xmlns:a16="http://schemas.microsoft.com/office/drawing/2014/main" id="{1C2142EF-1CD2-E1AE-E5F8-006BFDE044A4}"/>
              </a:ext>
            </a:extLst>
          </p:cNvPr>
          <p:cNvSpPr txBox="1">
            <a:spLocks/>
          </p:cNvSpPr>
          <p:nvPr/>
        </p:nvSpPr>
        <p:spPr>
          <a:xfrm>
            <a:off x="633414" y="1183641"/>
            <a:ext cx="10923934" cy="409352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75141E"/>
                </a:solidFill>
              </a:rPr>
              <a:t>Research Committee</a:t>
            </a:r>
          </a:p>
          <a:p>
            <a:pPr lvl="0"/>
            <a:r>
              <a:rPr lang="en-US"/>
              <a:t>Gathers information, feedback, and issues from ASPA members.</a:t>
            </a:r>
          </a:p>
          <a:p>
            <a:pPr lvl="0"/>
            <a:r>
              <a:rPr lang="en-US"/>
              <a:t>Develops and distributes member surveys throughout the year on bargaining and other issues requiring member input.</a:t>
            </a:r>
          </a:p>
          <a:p>
            <a:pPr lvl="0"/>
            <a:r>
              <a:rPr lang="en-US"/>
              <a:t>Provides research and member feedback to support the Executive and committees.</a:t>
            </a:r>
          </a:p>
          <a:p>
            <a:pPr marL="0" lvl="0" indent="0">
              <a:buNone/>
            </a:pPr>
            <a:endParaRPr lang="en-US"/>
          </a:p>
          <a:p>
            <a:pPr marL="0" indent="0">
              <a:buNone/>
            </a:pPr>
            <a:r>
              <a:rPr lang="en-US" b="1">
                <a:solidFill>
                  <a:srgbClr val="75141E"/>
                </a:solidFill>
              </a:rPr>
              <a:t>AI, Data, Algorithms &amp; Automation Sub-Committee</a:t>
            </a:r>
          </a:p>
          <a:p>
            <a:pPr lvl="0"/>
            <a:r>
              <a:rPr lang="en-US"/>
              <a:t>Monitors developments in AI, automation, data, algorithms, and digital technologies that may affect ASPA members.</a:t>
            </a:r>
          </a:p>
          <a:p>
            <a:pPr lvl="0"/>
            <a:r>
              <a:rPr lang="en-US"/>
              <a:t>Identifies workplace rights and protections related to emerging technologies.</a:t>
            </a:r>
          </a:p>
          <a:p>
            <a:pPr lvl="0"/>
            <a:r>
              <a:rPr lang="en-US"/>
              <a:t>Provides advice and recommendations to the ASPA Executive.</a:t>
            </a:r>
          </a:p>
          <a:p>
            <a:pPr lvl="0"/>
            <a:r>
              <a:rPr lang="en-US"/>
              <a:t>Researches best practices from other unions and organizations.</a:t>
            </a:r>
          </a:p>
        </p:txBody>
      </p:sp>
    </p:spTree>
    <p:extLst>
      <p:ext uri="{BB962C8B-B14F-4D97-AF65-F5344CB8AC3E}">
        <p14:creationId xmlns:p14="http://schemas.microsoft.com/office/powerpoint/2010/main" val="28096505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F997D-44AE-A28C-7DFD-C47316433F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6C6455-4FF6-9295-C6F0-BA9A39AD1A3F}"/>
              </a:ext>
            </a:extLst>
          </p:cNvPr>
          <p:cNvSpPr>
            <a:spLocks noGrp="1"/>
          </p:cNvSpPr>
          <p:nvPr>
            <p:ph type="title"/>
          </p:nvPr>
        </p:nvSpPr>
        <p:spPr>
          <a:xfrm>
            <a:off x="633413" y="427982"/>
            <a:ext cx="10923934" cy="755659"/>
          </a:xfrm>
        </p:spPr>
        <p:txBody>
          <a:bodyPr/>
          <a:lstStyle/>
          <a:p>
            <a:r>
              <a:rPr lang="en-US">
                <a:solidFill>
                  <a:srgbClr val="75141E"/>
                </a:solidFill>
              </a:rPr>
              <a:t>Standing Committees (Cont.)</a:t>
            </a:r>
          </a:p>
        </p:txBody>
      </p:sp>
      <p:sp>
        <p:nvSpPr>
          <p:cNvPr id="6" name="Slide Number Placeholder 5">
            <a:extLst>
              <a:ext uri="{FF2B5EF4-FFF2-40B4-BE49-F238E27FC236}">
                <a16:creationId xmlns:a16="http://schemas.microsoft.com/office/drawing/2014/main" id="{6161EFF0-BD50-3806-5722-46B155E23892}"/>
              </a:ext>
            </a:extLst>
          </p:cNvPr>
          <p:cNvSpPr>
            <a:spLocks noGrp="1"/>
          </p:cNvSpPr>
          <p:nvPr>
            <p:ph type="sldNum" sz="quarter" idx="12"/>
          </p:nvPr>
        </p:nvSpPr>
        <p:spPr/>
        <p:txBody>
          <a:bodyPr/>
          <a:lstStyle/>
          <a:p>
            <a:fld id="{CC057153-B650-4DEB-B370-79DDCFDCE934}" type="slidenum">
              <a:rPr lang="en-US" smtClean="0"/>
              <a:t>15</a:t>
            </a:fld>
            <a:endParaRPr lang="en-US"/>
          </a:p>
        </p:txBody>
      </p:sp>
      <p:sp>
        <p:nvSpPr>
          <p:cNvPr id="3" name="Text Placeholder 2">
            <a:extLst>
              <a:ext uri="{FF2B5EF4-FFF2-40B4-BE49-F238E27FC236}">
                <a16:creationId xmlns:a16="http://schemas.microsoft.com/office/drawing/2014/main" id="{85BB4041-A262-15D7-A1B2-990445A0FA8E}"/>
              </a:ext>
            </a:extLst>
          </p:cNvPr>
          <p:cNvSpPr txBox="1">
            <a:spLocks/>
          </p:cNvSpPr>
          <p:nvPr/>
        </p:nvSpPr>
        <p:spPr>
          <a:xfrm>
            <a:off x="633413" y="1196132"/>
            <a:ext cx="11308039" cy="4768083"/>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75141E"/>
                </a:solidFill>
              </a:rPr>
              <a:t>Nominations Committee</a:t>
            </a:r>
          </a:p>
          <a:p>
            <a:pPr lvl="0"/>
            <a:r>
              <a:rPr lang="en-US" dirty="0"/>
              <a:t>Supports the nomination and election process leading up to the AGM.</a:t>
            </a:r>
          </a:p>
          <a:p>
            <a:pPr lvl="0"/>
            <a:r>
              <a:rPr lang="en-US" dirty="0"/>
              <a:t>Oversees election documentation, online voting, and nominations for open Executive positions.</a:t>
            </a:r>
          </a:p>
          <a:p>
            <a:pPr lvl="0"/>
            <a:r>
              <a:rPr lang="en-US" dirty="0"/>
              <a:t>Encourages members to participate in the election process</a:t>
            </a:r>
          </a:p>
          <a:p>
            <a:pPr marL="0" lvl="0" indent="0">
              <a:buNone/>
            </a:pPr>
            <a:endParaRPr lang="en-US"/>
          </a:p>
          <a:p>
            <a:pPr marL="0" indent="0">
              <a:buNone/>
            </a:pPr>
            <a:r>
              <a:rPr lang="en-CA" b="1" dirty="0">
                <a:solidFill>
                  <a:srgbClr val="75141E"/>
                </a:solidFill>
              </a:rPr>
              <a:t>Mentorship Program</a:t>
            </a:r>
          </a:p>
          <a:p>
            <a:pPr>
              <a:buFont typeface="Arial"/>
              <a:buChar char="•"/>
            </a:pPr>
            <a:r>
              <a:rPr lang="en-CA" dirty="0">
                <a:ea typeface="+mn-lt"/>
                <a:cs typeface="+mn-lt"/>
              </a:rPr>
              <a:t>initiative designed to foster professional growth and development</a:t>
            </a:r>
            <a:endParaRPr lang="en-CA" dirty="0"/>
          </a:p>
          <a:p>
            <a:pPr>
              <a:buFont typeface="Arial"/>
              <a:buChar char="•"/>
            </a:pPr>
            <a:r>
              <a:rPr lang="en-CA" dirty="0">
                <a:ea typeface="+mn-lt"/>
                <a:cs typeface="+mn-lt"/>
              </a:rPr>
              <a:t>connect and share knowledge with ASPA members in various stages of their careers</a:t>
            </a:r>
            <a:endParaRPr lang="en-CA" dirty="0"/>
          </a:p>
          <a:p>
            <a:pPr>
              <a:buFont typeface="Arial"/>
              <a:buChar char="•"/>
            </a:pPr>
            <a:r>
              <a:rPr lang="en-CA" dirty="0">
                <a:ea typeface="+mn-lt"/>
                <a:cs typeface="+mn-lt"/>
              </a:rPr>
              <a:t>to build meaningful professional relationships</a:t>
            </a:r>
            <a:endParaRPr lang="en-CA" dirty="0"/>
          </a:p>
          <a:p>
            <a:pPr>
              <a:buFont typeface="Arial"/>
              <a:buChar char="•"/>
            </a:pPr>
            <a:r>
              <a:rPr lang="en-CA" dirty="0">
                <a:ea typeface="+mn-lt"/>
                <a:cs typeface="+mn-lt"/>
              </a:rPr>
              <a:t>networking and expanding your career</a:t>
            </a:r>
            <a:endParaRPr lang="en-CA" dirty="0"/>
          </a:p>
          <a:p>
            <a:pPr>
              <a:buFont typeface="Arial"/>
              <a:buChar char="•"/>
            </a:pPr>
            <a:r>
              <a:rPr lang="en-CA" dirty="0">
                <a:ea typeface="+mn-lt"/>
                <a:cs typeface="+mn-lt"/>
              </a:rPr>
              <a:t>boosting employees well being and provide guidance in managing professional and personal priorities </a:t>
            </a:r>
            <a:endParaRPr lang="en-CA" dirty="0"/>
          </a:p>
          <a:p>
            <a:pPr marL="0" indent="0">
              <a:buNone/>
            </a:pPr>
            <a:endParaRPr lang="en-CA" dirty="0"/>
          </a:p>
        </p:txBody>
      </p:sp>
    </p:spTree>
    <p:extLst>
      <p:ext uri="{BB962C8B-B14F-4D97-AF65-F5344CB8AC3E}">
        <p14:creationId xmlns:p14="http://schemas.microsoft.com/office/powerpoint/2010/main" val="17518692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84601-2295-F9C9-08E4-F5D9CA8844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5FBA5C-437B-68DF-31BE-00154EBE122A}"/>
              </a:ext>
            </a:extLst>
          </p:cNvPr>
          <p:cNvSpPr>
            <a:spLocks noGrp="1"/>
          </p:cNvSpPr>
          <p:nvPr>
            <p:ph type="title"/>
          </p:nvPr>
        </p:nvSpPr>
        <p:spPr>
          <a:xfrm>
            <a:off x="633413" y="427982"/>
            <a:ext cx="10923934" cy="755659"/>
          </a:xfrm>
        </p:spPr>
        <p:txBody>
          <a:bodyPr/>
          <a:lstStyle/>
          <a:p>
            <a:r>
              <a:rPr lang="en-US">
                <a:solidFill>
                  <a:srgbClr val="75141E"/>
                </a:solidFill>
              </a:rPr>
              <a:t>Other Committees</a:t>
            </a:r>
          </a:p>
        </p:txBody>
      </p:sp>
      <p:sp>
        <p:nvSpPr>
          <p:cNvPr id="6" name="Slide Number Placeholder 5">
            <a:extLst>
              <a:ext uri="{FF2B5EF4-FFF2-40B4-BE49-F238E27FC236}">
                <a16:creationId xmlns:a16="http://schemas.microsoft.com/office/drawing/2014/main" id="{B3E4BB5F-4CA8-9086-1D6D-1B24E5A30177}"/>
              </a:ext>
            </a:extLst>
          </p:cNvPr>
          <p:cNvSpPr>
            <a:spLocks noGrp="1"/>
          </p:cNvSpPr>
          <p:nvPr>
            <p:ph type="sldNum" sz="quarter" idx="12"/>
          </p:nvPr>
        </p:nvSpPr>
        <p:spPr/>
        <p:txBody>
          <a:bodyPr/>
          <a:lstStyle/>
          <a:p>
            <a:fld id="{CC057153-B650-4DEB-B370-79DDCFDCE934}" type="slidenum">
              <a:rPr lang="en-US" smtClean="0"/>
              <a:t>16</a:t>
            </a:fld>
            <a:endParaRPr lang="en-US"/>
          </a:p>
        </p:txBody>
      </p:sp>
      <p:sp>
        <p:nvSpPr>
          <p:cNvPr id="3" name="Text Placeholder 2">
            <a:extLst>
              <a:ext uri="{FF2B5EF4-FFF2-40B4-BE49-F238E27FC236}">
                <a16:creationId xmlns:a16="http://schemas.microsoft.com/office/drawing/2014/main" id="{17CE60A6-E7DA-55CA-C45B-05BA7D50F61A}"/>
              </a:ext>
            </a:extLst>
          </p:cNvPr>
          <p:cNvSpPr txBox="1">
            <a:spLocks/>
          </p:cNvSpPr>
          <p:nvPr/>
        </p:nvSpPr>
        <p:spPr>
          <a:xfrm>
            <a:off x="633414" y="1183641"/>
            <a:ext cx="10923934" cy="3818706"/>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b="1">
                <a:solidFill>
                  <a:srgbClr val="75141E"/>
                </a:solidFill>
              </a:rPr>
              <a:t>University Committees</a:t>
            </a:r>
          </a:p>
          <a:p>
            <a:pPr marL="0" indent="0">
              <a:buNone/>
            </a:pPr>
            <a:r>
              <a:rPr lang="en-US" sz="1400"/>
              <a:t>ASPA maintains representation on the following university committees, which bring together union members and employer representatives:</a:t>
            </a:r>
          </a:p>
          <a:p>
            <a:pPr lvl="0"/>
            <a:r>
              <a:rPr lang="en-US" sz="1400" b="1"/>
              <a:t>Jurisdictional and New Positions Review</a:t>
            </a:r>
            <a:endParaRPr lang="en-US" sz="1400"/>
          </a:p>
          <a:p>
            <a:pPr lvl="0"/>
            <a:r>
              <a:rPr lang="en-US" sz="1400" b="1"/>
              <a:t>Joint Management and ASPA Appeals Committee (JMAAC)</a:t>
            </a:r>
          </a:p>
          <a:p>
            <a:pPr marL="0" lvl="0" indent="0">
              <a:buNone/>
            </a:pPr>
            <a:endParaRPr lang="en-US" sz="1400"/>
          </a:p>
          <a:p>
            <a:pPr marL="0" indent="0">
              <a:buNone/>
            </a:pPr>
            <a:r>
              <a:rPr lang="en-US" sz="1400" b="1">
                <a:solidFill>
                  <a:srgbClr val="75141E"/>
                </a:solidFill>
              </a:rPr>
              <a:t>Pensions</a:t>
            </a:r>
          </a:p>
          <a:p>
            <a:r>
              <a:rPr lang="en-US" sz="1400"/>
              <a:t>ASPA maintains representation on the following pension committees:</a:t>
            </a:r>
          </a:p>
          <a:p>
            <a:pPr lvl="1">
              <a:buFont typeface="Courier New" panose="020B0604020202020204" pitchFamily="34" charset="0"/>
              <a:buChar char="o"/>
            </a:pPr>
            <a:r>
              <a:rPr lang="en-US" sz="1400" b="1"/>
              <a:t>Academic Defined Benefit Pension Plan Committee</a:t>
            </a:r>
            <a:endParaRPr lang="en-US" sz="1400"/>
          </a:p>
          <a:p>
            <a:pPr lvl="1">
              <a:buFont typeface="Courier New" panose="020B0604020202020204" pitchFamily="34" charset="0"/>
              <a:buChar char="o"/>
            </a:pPr>
            <a:r>
              <a:rPr lang="en-US" sz="1400" b="1"/>
              <a:t>Academic Money Purchase Plan Committee</a:t>
            </a:r>
            <a:endParaRPr lang="en-US" sz="1400"/>
          </a:p>
          <a:p>
            <a:pPr marL="0" indent="0">
              <a:buNone/>
            </a:pPr>
            <a:endParaRPr lang="en-US" sz="1400" b="1"/>
          </a:p>
          <a:p>
            <a:pPr marL="0" indent="0">
              <a:buNone/>
            </a:pPr>
            <a:r>
              <a:rPr lang="en-US" sz="1400" b="1">
                <a:solidFill>
                  <a:srgbClr val="75141E"/>
                </a:solidFill>
              </a:rPr>
              <a:t>Other Committees and Teams</a:t>
            </a:r>
          </a:p>
          <a:p>
            <a:r>
              <a:rPr lang="en-US" sz="1400"/>
              <a:t>Additional committees and teams may be established as needed to address specific priorities or issues, such as, </a:t>
            </a:r>
            <a:r>
              <a:rPr lang="en-US" sz="1400" b="1"/>
              <a:t>Strike Manual Committee</a:t>
            </a:r>
            <a:r>
              <a:rPr lang="en-US" sz="1400"/>
              <a:t>, </a:t>
            </a:r>
            <a:r>
              <a:rPr lang="en-US" sz="1400" b="1"/>
              <a:t>Merit Audit Team</a:t>
            </a:r>
            <a:r>
              <a:rPr lang="en-US" sz="1400"/>
              <a:t> and </a:t>
            </a:r>
            <a:r>
              <a:rPr lang="en-US" sz="1400" b="1"/>
              <a:t>Bargaining Team</a:t>
            </a:r>
            <a:endParaRPr lang="en-US" sz="1400"/>
          </a:p>
        </p:txBody>
      </p:sp>
    </p:spTree>
    <p:extLst>
      <p:ext uri="{BB962C8B-B14F-4D97-AF65-F5344CB8AC3E}">
        <p14:creationId xmlns:p14="http://schemas.microsoft.com/office/powerpoint/2010/main" val="328304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3353B-4F80-94D2-B21B-38FC9DC01103}"/>
            </a:ext>
          </a:extLst>
        </p:cNvPr>
        <p:cNvGrpSpPr/>
        <p:nvPr/>
      </p:nvGrpSpPr>
      <p:grpSpPr>
        <a:xfrm>
          <a:off x="0" y="0"/>
          <a:ext cx="0" cy="0"/>
          <a:chOff x="0" y="0"/>
          <a:chExt cx="0" cy="0"/>
        </a:xfrm>
      </p:grpSpPr>
      <p:sp>
        <p:nvSpPr>
          <p:cNvPr id="4" name="Subtitle 2">
            <a:extLst>
              <a:ext uri="{FF2B5EF4-FFF2-40B4-BE49-F238E27FC236}">
                <a16:creationId xmlns:a16="http://schemas.microsoft.com/office/drawing/2014/main" id="{22575532-A3CC-480F-63F7-69FFC4CAF7DB}"/>
              </a:ext>
            </a:extLst>
          </p:cNvPr>
          <p:cNvSpPr txBox="1">
            <a:spLocks/>
          </p:cNvSpPr>
          <p:nvPr/>
        </p:nvSpPr>
        <p:spPr>
          <a:xfrm>
            <a:off x="449334" y="5013688"/>
            <a:ext cx="10898370" cy="363255"/>
          </a:xfrm>
          <a:prstGeom prst="rect">
            <a:avLst/>
          </a:prstGeom>
        </p:spPr>
        <p:txBody>
          <a:bodyPr vert="horz" lIns="91440" tIns="45720" rIns="91440" bIns="45720" rtlCol="0" anchor="ctr">
            <a:noAutofit/>
          </a:bodyPr>
          <a:lstStyle>
            <a:lvl1pPr marL="0" indent="0" algn="l" defTabSz="914400" rtl="0" eaLnBrk="1" latinLnBrk="0" hangingPunct="1">
              <a:lnSpc>
                <a:spcPct val="120000"/>
              </a:lnSpc>
              <a:spcBef>
                <a:spcPts val="1000"/>
              </a:spcBef>
              <a:buFont typeface="Arial" panose="020B0604020202020204" pitchFamily="34" charset="0"/>
              <a:buNone/>
              <a:defRPr sz="1600" b="0" i="0" kern="1200">
                <a:solidFill>
                  <a:schemeClr val="tx1"/>
                </a:solidFill>
                <a:latin typeface="+mj-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Univers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6000">
                <a:solidFill>
                  <a:schemeClr val="tx2">
                    <a:lumMod val="75000"/>
                  </a:schemeClr>
                </a:solidFill>
                <a:latin typeface="Century Gothic" panose="020B0502020202020204" pitchFamily="34" charset="0"/>
              </a:rPr>
              <a:t>Joining the ASPA Executive</a:t>
            </a:r>
          </a:p>
        </p:txBody>
      </p:sp>
    </p:spTree>
    <p:extLst>
      <p:ext uri="{BB962C8B-B14F-4D97-AF65-F5344CB8AC3E}">
        <p14:creationId xmlns:p14="http://schemas.microsoft.com/office/powerpoint/2010/main" val="2812072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C169E-EC6C-10E0-0CBA-92DF720173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D6CE9A-8F97-91CF-2412-2A1D4A39496B}"/>
              </a:ext>
            </a:extLst>
          </p:cNvPr>
          <p:cNvSpPr>
            <a:spLocks noGrp="1"/>
          </p:cNvSpPr>
          <p:nvPr>
            <p:ph type="title"/>
          </p:nvPr>
        </p:nvSpPr>
        <p:spPr>
          <a:xfrm>
            <a:off x="634031" y="516066"/>
            <a:ext cx="6595448" cy="1113475"/>
          </a:xfrm>
        </p:spPr>
        <p:txBody>
          <a:bodyPr anchor="t">
            <a:normAutofit/>
          </a:bodyPr>
          <a:lstStyle/>
          <a:p>
            <a:r>
              <a:rPr lang="en-US">
                <a:solidFill>
                  <a:srgbClr val="75141E"/>
                </a:solidFill>
              </a:rPr>
              <a:t>Benefits </a:t>
            </a:r>
          </a:p>
        </p:txBody>
      </p:sp>
      <p:sp>
        <p:nvSpPr>
          <p:cNvPr id="7" name="Slide Number Placeholder 6">
            <a:extLst>
              <a:ext uri="{FF2B5EF4-FFF2-40B4-BE49-F238E27FC236}">
                <a16:creationId xmlns:a16="http://schemas.microsoft.com/office/drawing/2014/main" id="{2B7552F9-BBDF-6A37-4AAF-984566F7CC7F}"/>
              </a:ext>
            </a:extLst>
          </p:cNvPr>
          <p:cNvSpPr>
            <a:spLocks noGrp="1"/>
          </p:cNvSpPr>
          <p:nvPr>
            <p:ph type="sldNum" sz="quarter" idx="17"/>
          </p:nvPr>
        </p:nvSpPr>
        <p:spPr>
          <a:xfrm>
            <a:off x="1" y="6492240"/>
            <a:ext cx="429207" cy="365125"/>
          </a:xfrm>
        </p:spPr>
        <p:txBody>
          <a:bodyPr anchor="ctr">
            <a:normAutofit/>
          </a:bodyPr>
          <a:lstStyle/>
          <a:p>
            <a:pPr>
              <a:spcAft>
                <a:spcPts val="600"/>
              </a:spcAft>
            </a:pPr>
            <a:fld id="{CC057153-B650-4DEB-B370-79DDCFDCE934}" type="slidenum">
              <a:rPr lang="en-US" smtClean="0"/>
              <a:pPr>
                <a:spcAft>
                  <a:spcPts val="600"/>
                </a:spcAft>
              </a:pPr>
              <a:t>18</a:t>
            </a:fld>
            <a:endParaRPr lang="en-US"/>
          </a:p>
        </p:txBody>
      </p:sp>
      <p:sp>
        <p:nvSpPr>
          <p:cNvPr id="5" name="Content Placeholder 4">
            <a:extLst>
              <a:ext uri="{FF2B5EF4-FFF2-40B4-BE49-F238E27FC236}">
                <a16:creationId xmlns:a16="http://schemas.microsoft.com/office/drawing/2014/main" id="{9B1EFC01-DFFC-6D2F-A9D2-5A036D91FDD8}"/>
              </a:ext>
            </a:extLst>
          </p:cNvPr>
          <p:cNvSpPr>
            <a:spLocks noGrp="1"/>
          </p:cNvSpPr>
          <p:nvPr>
            <p:ph sz="quarter" idx="14"/>
          </p:nvPr>
        </p:nvSpPr>
        <p:spPr>
          <a:xfrm>
            <a:off x="743759" y="1179454"/>
            <a:ext cx="6595448" cy="3726809"/>
          </a:xfrm>
        </p:spPr>
        <p:txBody>
          <a:bodyPr vert="horz" lIns="91440" tIns="45720" rIns="91440" bIns="45720" rtlCol="0" anchor="t">
            <a:noAutofit/>
          </a:bodyPr>
          <a:lstStyle/>
          <a:p>
            <a:pPr marL="285750" lvl="0" indent="-285750">
              <a:lnSpc>
                <a:spcPct val="110000"/>
              </a:lnSpc>
              <a:buFont typeface="Arial" panose="020B0604020202020204" pitchFamily="34" charset="0"/>
              <a:buChar char="•"/>
            </a:pPr>
            <a:r>
              <a:rPr lang="en-US" sz="1400" b="1"/>
              <a:t>Have a voice:</a:t>
            </a:r>
            <a:r>
              <a:rPr lang="en-US" sz="1400"/>
              <a:t> Help shape ASPA’s strategic direction and priorities.</a:t>
            </a:r>
          </a:p>
          <a:p>
            <a:pPr marL="285750" lvl="0" indent="-285750">
              <a:lnSpc>
                <a:spcPct val="110000"/>
              </a:lnSpc>
              <a:buFont typeface="Arial" panose="020B0604020202020204" pitchFamily="34" charset="0"/>
              <a:buChar char="•"/>
            </a:pPr>
            <a:r>
              <a:rPr lang="en-US" sz="1400" b="1"/>
              <a:t>Gain broader perspective:</a:t>
            </a:r>
            <a:r>
              <a:rPr lang="en-US" sz="1400"/>
              <a:t> Learn more about what happens across campus beyond your own department or unit.</a:t>
            </a:r>
          </a:p>
          <a:p>
            <a:pPr marL="285750" lvl="0" indent="-285750">
              <a:lnSpc>
                <a:spcPct val="110000"/>
              </a:lnSpc>
              <a:buFont typeface="Arial" panose="020B0604020202020204" pitchFamily="34" charset="0"/>
              <a:buChar char="•"/>
            </a:pPr>
            <a:r>
              <a:rPr lang="en-US" sz="1400" b="1"/>
              <a:t>Make a difference:</a:t>
            </a:r>
            <a:r>
              <a:rPr lang="en-US" sz="1400"/>
              <a:t> Be part of positive change and help support ASPA members.</a:t>
            </a:r>
          </a:p>
          <a:p>
            <a:pPr marL="285750" lvl="0" indent="-285750">
              <a:lnSpc>
                <a:spcPct val="110000"/>
              </a:lnSpc>
              <a:buFont typeface="Arial" panose="020B0604020202020204" pitchFamily="34" charset="0"/>
              <a:buChar char="•"/>
            </a:pPr>
            <a:r>
              <a:rPr lang="en-US" sz="1400" b="1"/>
              <a:t>Build your network:</a:t>
            </a:r>
            <a:r>
              <a:rPr lang="en-US" sz="1400"/>
              <a:t> Connect with colleagues across the university and expand your professional network.</a:t>
            </a:r>
          </a:p>
          <a:p>
            <a:pPr marL="285750" lvl="0" indent="-285750">
              <a:lnSpc>
                <a:spcPct val="110000"/>
              </a:lnSpc>
              <a:buFont typeface="Arial" panose="020B0604020202020204" pitchFamily="34" charset="0"/>
              <a:buChar char="•"/>
            </a:pPr>
            <a:r>
              <a:rPr lang="en-US" sz="1400" b="1"/>
              <a:t>Develop new skills:</a:t>
            </a:r>
            <a:r>
              <a:rPr lang="en-US" sz="1400"/>
              <a:t> Gain experience and build skills in areas that interest you.</a:t>
            </a:r>
          </a:p>
          <a:p>
            <a:pPr marL="285750" lvl="0" indent="-285750">
              <a:lnSpc>
                <a:spcPct val="110000"/>
              </a:lnSpc>
              <a:buFont typeface="Arial" panose="020B0604020202020204" pitchFamily="34" charset="0"/>
              <a:buChar char="•"/>
            </a:pPr>
            <a:r>
              <a:rPr lang="en-US" sz="1400" b="1"/>
              <a:t>Invest in your professional development:</a:t>
            </a:r>
            <a:r>
              <a:rPr lang="en-US" sz="1400"/>
              <a:t> Access the </a:t>
            </a:r>
            <a:r>
              <a:rPr lang="en-US" sz="1400" b="1"/>
              <a:t>ASPA Executive Professional Development Grant</a:t>
            </a:r>
            <a:r>
              <a:rPr lang="en-US" sz="1400"/>
              <a:t> of up to </a:t>
            </a:r>
            <a:r>
              <a:rPr lang="en-US" sz="1400" b="1"/>
              <a:t>$1,100 annually</a:t>
            </a:r>
            <a:r>
              <a:rPr lang="en-US" sz="1400"/>
              <a:t>, in addition to your APEF.</a:t>
            </a:r>
          </a:p>
          <a:p>
            <a:pPr marL="285750" lvl="0" indent="-285750">
              <a:lnSpc>
                <a:spcPct val="110000"/>
              </a:lnSpc>
              <a:buFont typeface="Arial" panose="020B0604020202020204" pitchFamily="34" charset="0"/>
              <a:buChar char="•"/>
            </a:pPr>
            <a:r>
              <a:rPr lang="en-US" sz="1400" b="1"/>
              <a:t>Access additional training:</a:t>
            </a:r>
            <a:r>
              <a:rPr lang="en-US" sz="1400"/>
              <a:t> Receive funding for union-related professional development opportunities.</a:t>
            </a:r>
          </a:p>
          <a:p>
            <a:pPr marL="285750" lvl="0" indent="-285750">
              <a:lnSpc>
                <a:spcPct val="110000"/>
              </a:lnSpc>
              <a:buFont typeface="Arial" panose="020B0604020202020204" pitchFamily="34" charset="0"/>
              <a:buChar char="•"/>
            </a:pPr>
            <a:r>
              <a:rPr lang="en-US" sz="1400" b="1"/>
              <a:t>Give back:</a:t>
            </a:r>
            <a:r>
              <a:rPr lang="en-US" sz="1400"/>
              <a:t> Make a meaningful contribution to the University community and the </a:t>
            </a:r>
            <a:r>
              <a:rPr lang="en-US" sz="1400" err="1"/>
              <a:t>labour</a:t>
            </a:r>
            <a:r>
              <a:rPr lang="en-US" sz="1400"/>
              <a:t> organization.</a:t>
            </a:r>
          </a:p>
          <a:p>
            <a:pPr marL="285750" indent="-285750">
              <a:lnSpc>
                <a:spcPct val="110000"/>
              </a:lnSpc>
              <a:buClr>
                <a:srgbClr val="A94E58"/>
              </a:buClr>
              <a:buFont typeface="Arial" panose="020B0604020202020204" pitchFamily="34" charset="0"/>
              <a:buChar char="•"/>
            </a:pPr>
            <a:endParaRPr lang="en-CA" sz="1400"/>
          </a:p>
        </p:txBody>
      </p:sp>
      <p:pic>
        <p:nvPicPr>
          <p:cNvPr id="12" name="Picture Placeholder 11">
            <a:extLst>
              <a:ext uri="{FF2B5EF4-FFF2-40B4-BE49-F238E27FC236}">
                <a16:creationId xmlns:a16="http://schemas.microsoft.com/office/drawing/2014/main" id="{03C46EE9-4A22-93AD-7FFE-117B188784AD}"/>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0960" r="10960"/>
          <a:stretch/>
        </p:blipFill>
        <p:spPr>
          <a:xfrm>
            <a:off x="7908232" y="-625"/>
            <a:ext cx="4283768" cy="6857990"/>
          </a:xfrm>
          <a:noFill/>
        </p:spPr>
      </p:pic>
    </p:spTree>
    <p:extLst>
      <p:ext uri="{BB962C8B-B14F-4D97-AF65-F5344CB8AC3E}">
        <p14:creationId xmlns:p14="http://schemas.microsoft.com/office/powerpoint/2010/main" val="347466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823699-E930-D6E3-A2AF-996648E94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98480-9AC4-A3E5-EE20-EEE497CA3D38}"/>
              </a:ext>
            </a:extLst>
          </p:cNvPr>
          <p:cNvSpPr>
            <a:spLocks noGrp="1"/>
          </p:cNvSpPr>
          <p:nvPr>
            <p:ph type="title"/>
          </p:nvPr>
        </p:nvSpPr>
        <p:spPr>
          <a:xfrm>
            <a:off x="633413" y="427982"/>
            <a:ext cx="10923934" cy="755659"/>
          </a:xfrm>
        </p:spPr>
        <p:txBody>
          <a:bodyPr/>
          <a:lstStyle/>
          <a:p>
            <a:r>
              <a:rPr lang="en-US">
                <a:solidFill>
                  <a:srgbClr val="75141E"/>
                </a:solidFill>
              </a:rPr>
              <a:t>Nominations and Election Process</a:t>
            </a:r>
          </a:p>
        </p:txBody>
      </p:sp>
      <p:sp>
        <p:nvSpPr>
          <p:cNvPr id="6" name="Slide Number Placeholder 5">
            <a:extLst>
              <a:ext uri="{FF2B5EF4-FFF2-40B4-BE49-F238E27FC236}">
                <a16:creationId xmlns:a16="http://schemas.microsoft.com/office/drawing/2014/main" id="{587070D0-EB15-C097-AF0F-947FEFA6FF5B}"/>
              </a:ext>
            </a:extLst>
          </p:cNvPr>
          <p:cNvSpPr>
            <a:spLocks noGrp="1"/>
          </p:cNvSpPr>
          <p:nvPr>
            <p:ph type="sldNum" sz="quarter" idx="12"/>
          </p:nvPr>
        </p:nvSpPr>
        <p:spPr/>
        <p:txBody>
          <a:bodyPr/>
          <a:lstStyle/>
          <a:p>
            <a:fld id="{CC057153-B650-4DEB-B370-79DDCFDCE934}" type="slidenum">
              <a:rPr lang="en-US" smtClean="0"/>
              <a:t>19</a:t>
            </a:fld>
            <a:endParaRPr lang="en-US"/>
          </a:p>
        </p:txBody>
      </p:sp>
      <p:sp>
        <p:nvSpPr>
          <p:cNvPr id="3" name="Text Placeholder 2">
            <a:extLst>
              <a:ext uri="{FF2B5EF4-FFF2-40B4-BE49-F238E27FC236}">
                <a16:creationId xmlns:a16="http://schemas.microsoft.com/office/drawing/2014/main" id="{A1475C2F-4712-7CCE-1610-B8FA50583A6A}"/>
              </a:ext>
            </a:extLst>
          </p:cNvPr>
          <p:cNvSpPr txBox="1">
            <a:spLocks/>
          </p:cNvSpPr>
          <p:nvPr/>
        </p:nvSpPr>
        <p:spPr>
          <a:xfrm>
            <a:off x="633413" y="1382237"/>
            <a:ext cx="10923934" cy="409352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A94E58"/>
              </a:buClr>
            </a:pPr>
            <a:r>
              <a:rPr lang="en-US" sz="1800"/>
              <a:t>Executive positions are open to </a:t>
            </a:r>
            <a:r>
              <a:rPr lang="en-US" sz="1800" b="1"/>
              <a:t>all ASPA members</a:t>
            </a:r>
            <a:r>
              <a:rPr lang="en-US" sz="1800"/>
              <a:t>, regardless of length of service at USask, employment status, work area, or campus location, including </a:t>
            </a:r>
            <a:r>
              <a:rPr lang="en-US" sz="1800" b="1"/>
              <a:t>Saskatoon, Regina, and Prince Albert</a:t>
            </a:r>
            <a:r>
              <a:rPr lang="en-US" sz="1800"/>
              <a:t>.</a:t>
            </a:r>
          </a:p>
          <a:p>
            <a:pPr>
              <a:buClr>
                <a:srgbClr val="A94E58"/>
              </a:buClr>
            </a:pPr>
            <a:r>
              <a:rPr lang="en-US" sz="1800"/>
              <a:t>The </a:t>
            </a:r>
            <a:r>
              <a:rPr lang="en-US" sz="1800" b="1"/>
              <a:t>Nominations Committee</a:t>
            </a:r>
            <a:r>
              <a:rPr lang="en-US" sz="1800"/>
              <a:t> is established each November, with a Chair and administrative support responsible for coordinating the nomination and election process.</a:t>
            </a:r>
          </a:p>
          <a:p>
            <a:pPr>
              <a:buClr>
                <a:srgbClr val="A94E58"/>
              </a:buClr>
            </a:pPr>
            <a:r>
              <a:rPr lang="en-US" sz="1800"/>
              <a:t>The </a:t>
            </a:r>
            <a:r>
              <a:rPr lang="en-US" sz="1800" b="1"/>
              <a:t>call for nominations</a:t>
            </a:r>
            <a:r>
              <a:rPr lang="en-US" sz="1800"/>
              <a:t> is typically sent to members in late January or early February.</a:t>
            </a:r>
          </a:p>
          <a:p>
            <a:pPr>
              <a:buClr>
                <a:srgbClr val="A94E58"/>
              </a:buClr>
            </a:pPr>
            <a:r>
              <a:rPr lang="en-US" sz="1800"/>
              <a:t>Candidate information, including nominations, is posted on the ASPA website in March.</a:t>
            </a:r>
          </a:p>
          <a:p>
            <a:pPr>
              <a:buClr>
                <a:srgbClr val="A94E58"/>
              </a:buClr>
            </a:pPr>
            <a:r>
              <a:rPr lang="en-US" sz="1800"/>
              <a:t>Members interested in serving on the Executive must be </a:t>
            </a:r>
            <a:r>
              <a:rPr lang="en-US" sz="1800" b="1"/>
              <a:t>nominated through the official nomination form</a:t>
            </a:r>
            <a:r>
              <a:rPr lang="en-US" sz="1800"/>
              <a:t> when the call for nominations is issued.</a:t>
            </a:r>
          </a:p>
          <a:p>
            <a:pPr>
              <a:buClr>
                <a:srgbClr val="A94E58"/>
              </a:buClr>
            </a:pPr>
            <a:r>
              <a:rPr lang="en-US" sz="1800"/>
              <a:t>Candidates provide a </a:t>
            </a:r>
            <a:r>
              <a:rPr lang="en-US" sz="1800" b="1"/>
              <a:t>short biography and photo</a:t>
            </a:r>
            <a:r>
              <a:rPr lang="en-US" sz="1800"/>
              <a:t> for members to review before voting.</a:t>
            </a:r>
          </a:p>
          <a:p>
            <a:pPr>
              <a:buClr>
                <a:srgbClr val="A94E58"/>
              </a:buClr>
            </a:pPr>
            <a:r>
              <a:rPr lang="en-US" sz="1800"/>
              <a:t>Voting is conducted </a:t>
            </a:r>
            <a:r>
              <a:rPr lang="en-US" sz="1800" b="1"/>
              <a:t>electronically</a:t>
            </a:r>
            <a:r>
              <a:rPr lang="en-US" sz="1800"/>
              <a:t>, with successful candidates announced at the Annual General Meeting.</a:t>
            </a:r>
          </a:p>
        </p:txBody>
      </p:sp>
    </p:spTree>
    <p:extLst>
      <p:ext uri="{BB962C8B-B14F-4D97-AF65-F5344CB8AC3E}">
        <p14:creationId xmlns:p14="http://schemas.microsoft.com/office/powerpoint/2010/main" val="30861839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F5029-ED88-6017-A75D-67E926D9D2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13FB1D-23D0-4482-2C84-DE5AC669415A}"/>
              </a:ext>
            </a:extLst>
          </p:cNvPr>
          <p:cNvSpPr>
            <a:spLocks noGrp="1"/>
          </p:cNvSpPr>
          <p:nvPr>
            <p:ph type="title"/>
          </p:nvPr>
        </p:nvSpPr>
        <p:spPr>
          <a:xfrm>
            <a:off x="633413" y="427982"/>
            <a:ext cx="10923934" cy="755659"/>
          </a:xfrm>
        </p:spPr>
        <p:txBody>
          <a:bodyPr/>
          <a:lstStyle/>
          <a:p>
            <a:r>
              <a:rPr lang="en-US">
                <a:solidFill>
                  <a:srgbClr val="75141E"/>
                </a:solidFill>
              </a:rPr>
              <a:t>Executive Member Expectations</a:t>
            </a:r>
          </a:p>
        </p:txBody>
      </p:sp>
      <p:sp>
        <p:nvSpPr>
          <p:cNvPr id="6" name="Slide Number Placeholder 5">
            <a:extLst>
              <a:ext uri="{FF2B5EF4-FFF2-40B4-BE49-F238E27FC236}">
                <a16:creationId xmlns:a16="http://schemas.microsoft.com/office/drawing/2014/main" id="{1058C118-DFB0-0F01-1064-F68ABA8B5ED9}"/>
              </a:ext>
            </a:extLst>
          </p:cNvPr>
          <p:cNvSpPr>
            <a:spLocks noGrp="1"/>
          </p:cNvSpPr>
          <p:nvPr>
            <p:ph type="sldNum" sz="quarter" idx="12"/>
          </p:nvPr>
        </p:nvSpPr>
        <p:spPr/>
        <p:txBody>
          <a:bodyPr/>
          <a:lstStyle/>
          <a:p>
            <a:fld id="{CC057153-B650-4DEB-B370-79DDCFDCE934}" type="slidenum">
              <a:rPr lang="en-US" smtClean="0"/>
              <a:t>20</a:t>
            </a:fld>
            <a:endParaRPr lang="en-US"/>
          </a:p>
        </p:txBody>
      </p:sp>
      <p:sp>
        <p:nvSpPr>
          <p:cNvPr id="3" name="Text Placeholder 2">
            <a:extLst>
              <a:ext uri="{FF2B5EF4-FFF2-40B4-BE49-F238E27FC236}">
                <a16:creationId xmlns:a16="http://schemas.microsoft.com/office/drawing/2014/main" id="{57DBC97F-E7E5-9DD3-419E-E8E3AA71270D}"/>
              </a:ext>
            </a:extLst>
          </p:cNvPr>
          <p:cNvSpPr txBox="1">
            <a:spLocks/>
          </p:cNvSpPr>
          <p:nvPr/>
        </p:nvSpPr>
        <p:spPr>
          <a:xfrm>
            <a:off x="633413" y="1073913"/>
            <a:ext cx="10923934" cy="409352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a:t>Executive members are expected to:</a:t>
            </a:r>
          </a:p>
          <a:p>
            <a:pPr lvl="0"/>
            <a:r>
              <a:rPr lang="en-US" sz="1800"/>
              <a:t>Participate in at least </a:t>
            </a:r>
            <a:r>
              <a:rPr lang="en-US" sz="1800" b="1"/>
              <a:t>50% of Executive meetings</a:t>
            </a:r>
            <a:r>
              <a:rPr lang="en-US" sz="1800"/>
              <a:t>.</a:t>
            </a:r>
          </a:p>
          <a:p>
            <a:pPr lvl="0"/>
            <a:r>
              <a:rPr lang="en-US" sz="1800"/>
              <a:t>Participate in or chair an ASPA committee/sub committee, as appropriate.</a:t>
            </a:r>
          </a:p>
          <a:p>
            <a:pPr lvl="0"/>
            <a:r>
              <a:rPr lang="en-US" sz="1800"/>
              <a:t>Be prepared to represent ASPA members at employer meetings, including matters such as layoffs and fact-finding processes. </a:t>
            </a:r>
            <a:r>
              <a:rPr lang="en-US" sz="1800" b="1"/>
              <a:t>Training and support are provided.</a:t>
            </a:r>
            <a:endParaRPr lang="en-US" sz="1800"/>
          </a:p>
          <a:p>
            <a:pPr lvl="0"/>
            <a:r>
              <a:rPr lang="en-US" sz="1800"/>
              <a:t>Participate in ASPA social activities and events as Union Representatives.</a:t>
            </a:r>
          </a:p>
          <a:p>
            <a:pPr marL="0" indent="0">
              <a:buNone/>
            </a:pPr>
            <a:endParaRPr lang="en-US" sz="1800" b="1"/>
          </a:p>
          <a:p>
            <a:pPr marL="0" indent="0">
              <a:buNone/>
            </a:pPr>
            <a:r>
              <a:rPr lang="en-US" sz="1800" b="1"/>
              <a:t>Terms of Office</a:t>
            </a:r>
          </a:p>
          <a:p>
            <a:r>
              <a:rPr lang="en-US" sz="1800"/>
              <a:t>Following the election, new Executive members take their seats for the term associated with the vacant position. </a:t>
            </a:r>
            <a:r>
              <a:rPr lang="en-US" sz="1800" b="1"/>
              <a:t>Terms range from one to three years</a:t>
            </a:r>
            <a:r>
              <a:rPr lang="en-US" sz="1800"/>
              <a:t>, depending on the position.</a:t>
            </a:r>
          </a:p>
          <a:p>
            <a:pPr marL="0" indent="0">
              <a:buClr>
                <a:srgbClr val="A94E58"/>
              </a:buClr>
              <a:buNone/>
            </a:pPr>
            <a:endParaRPr lang="en-CA" sz="1800"/>
          </a:p>
        </p:txBody>
      </p:sp>
    </p:spTree>
    <p:extLst>
      <p:ext uri="{BB962C8B-B14F-4D97-AF65-F5344CB8AC3E}">
        <p14:creationId xmlns:p14="http://schemas.microsoft.com/office/powerpoint/2010/main" val="21353488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FD140-6624-5F8D-1D6B-A895DAC1CA2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C71991C-D206-E4D0-1EF8-70E6A1D8CADD}"/>
              </a:ext>
            </a:extLst>
          </p:cNvPr>
          <p:cNvSpPr>
            <a:spLocks noGrp="1"/>
          </p:cNvSpPr>
          <p:nvPr>
            <p:ph type="sldNum" sz="quarter" idx="12"/>
          </p:nvPr>
        </p:nvSpPr>
        <p:spPr/>
        <p:txBody>
          <a:bodyPr/>
          <a:lstStyle/>
          <a:p>
            <a:fld id="{CC057153-B650-4DEB-B370-79DDCFDCE934}" type="slidenum">
              <a:rPr lang="en-US" smtClean="0"/>
              <a:pPr/>
              <a:t>21</a:t>
            </a:fld>
            <a:endParaRPr lang="en-US"/>
          </a:p>
        </p:txBody>
      </p:sp>
      <p:sp>
        <p:nvSpPr>
          <p:cNvPr id="3" name="Text Placeholder 2">
            <a:extLst>
              <a:ext uri="{FF2B5EF4-FFF2-40B4-BE49-F238E27FC236}">
                <a16:creationId xmlns:a16="http://schemas.microsoft.com/office/drawing/2014/main" id="{91501737-9C65-ADA5-36E5-0CDA75A820D1}"/>
              </a:ext>
            </a:extLst>
          </p:cNvPr>
          <p:cNvSpPr txBox="1">
            <a:spLocks/>
          </p:cNvSpPr>
          <p:nvPr/>
        </p:nvSpPr>
        <p:spPr>
          <a:xfrm>
            <a:off x="634033" y="1128777"/>
            <a:ext cx="10923934" cy="4093525"/>
          </a:xfrm>
          <a:prstGeom prst="rect">
            <a:avLst/>
          </a:prstGeom>
        </p:spPr>
        <p:txBody>
          <a:bodyPr vert="horz" lIns="91440" tIns="45720" rIns="91440" bIns="45720" rtlCol="0" anchor="t">
            <a:no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6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a:t> Learn more on the ASPA website by scanning the QR code or visiting the link below</a:t>
            </a:r>
            <a:r>
              <a:rPr lang="en-US" sz="1800" b="1">
                <a:solidFill>
                  <a:srgbClr val="75141E"/>
                </a:solidFill>
              </a:rPr>
              <a:t>.</a:t>
            </a:r>
          </a:p>
          <a:p>
            <a:pPr marL="0" indent="0">
              <a:buNone/>
            </a:pPr>
            <a:endParaRPr lang="en-US" sz="1800"/>
          </a:p>
          <a:p>
            <a:pPr marL="0" indent="0">
              <a:buNone/>
            </a:pPr>
            <a:endParaRPr lang="en-US" sz="1800"/>
          </a:p>
          <a:p>
            <a:pPr marL="0" indent="0">
              <a:buNone/>
            </a:pPr>
            <a:endParaRPr lang="en-US" sz="1800"/>
          </a:p>
          <a:p>
            <a:pPr marL="0" indent="0">
              <a:buNone/>
            </a:pPr>
            <a:r>
              <a:rPr lang="en-US" sz="1800"/>
              <a:t> </a:t>
            </a:r>
          </a:p>
          <a:p>
            <a:pPr marL="0" indent="0">
              <a:buNone/>
            </a:pPr>
            <a:endParaRPr lang="en-US" sz="1800">
              <a:latin typeface="Century Gothic" panose="020B0502020202020204" pitchFamily="34" charset="0"/>
            </a:endParaRPr>
          </a:p>
          <a:p>
            <a:pPr marL="0" indent="0">
              <a:buNone/>
            </a:pPr>
            <a:endParaRPr lang="en-US" sz="1800">
              <a:latin typeface="Century Gothic" panose="020B0502020202020204" pitchFamily="34" charset="0"/>
            </a:endParaRPr>
          </a:p>
          <a:p>
            <a:pPr marL="0" indent="0">
              <a:buNone/>
            </a:pPr>
            <a:endParaRPr lang="en-US" sz="1800">
              <a:latin typeface="Century Gothic" panose="020B0502020202020204" pitchFamily="34" charset="0"/>
            </a:endParaRPr>
          </a:p>
          <a:p>
            <a:pPr marL="0" indent="0">
              <a:buNone/>
            </a:pPr>
            <a:endParaRPr lang="en-US" sz="1800">
              <a:latin typeface="Century Gothic" panose="020B0502020202020204" pitchFamily="34" charset="0"/>
            </a:endParaRPr>
          </a:p>
          <a:p>
            <a:pPr marL="0" indent="0" algn="ctr">
              <a:buNone/>
            </a:pPr>
            <a:endParaRPr lang="en-US" sz="1800">
              <a:latin typeface="Century Gothic" panose="020B0502020202020204" pitchFamily="34" charset="0"/>
            </a:endParaRPr>
          </a:p>
          <a:p>
            <a:pPr marL="0" indent="0" algn="ctr">
              <a:buNone/>
            </a:pPr>
            <a:r>
              <a:rPr lang="en-US" sz="1800" b="1" u="sng">
                <a:solidFill>
                  <a:srgbClr val="75141E"/>
                </a:solidFill>
                <a:latin typeface="Century Gothic" panose="020B0502020202020204" pitchFamily="34" charset="0"/>
              </a:rPr>
              <a:t>aspasask.ca/about-aspa/volunteering-in-</a:t>
            </a:r>
            <a:r>
              <a:rPr lang="en-US" sz="1800" b="1" u="sng" err="1">
                <a:solidFill>
                  <a:srgbClr val="75141E"/>
                </a:solidFill>
                <a:latin typeface="Century Gothic" panose="020B0502020202020204" pitchFamily="34" charset="0"/>
              </a:rPr>
              <a:t>aspa</a:t>
            </a:r>
            <a:r>
              <a:rPr lang="en-US" sz="1800" b="1" u="sng">
                <a:solidFill>
                  <a:srgbClr val="75141E"/>
                </a:solidFill>
                <a:latin typeface="Century Gothic" panose="020B0502020202020204" pitchFamily="34" charset="0"/>
              </a:rPr>
              <a:t>/ </a:t>
            </a:r>
          </a:p>
          <a:p>
            <a:pPr marL="0" indent="0">
              <a:buNone/>
            </a:pPr>
            <a:r>
              <a:rPr lang="en-US" sz="1800"/>
              <a:t> </a:t>
            </a:r>
          </a:p>
          <a:p>
            <a:pPr marL="0" indent="0">
              <a:buClr>
                <a:srgbClr val="A94E58"/>
              </a:buClr>
              <a:buNone/>
            </a:pPr>
            <a:endParaRPr lang="en-CA" sz="1800"/>
          </a:p>
        </p:txBody>
      </p:sp>
      <p:pic>
        <p:nvPicPr>
          <p:cNvPr id="8" name="Picture 7">
            <a:extLst>
              <a:ext uri="{FF2B5EF4-FFF2-40B4-BE49-F238E27FC236}">
                <a16:creationId xmlns:a16="http://schemas.microsoft.com/office/drawing/2014/main" id="{45BCF1EB-CC20-6E92-B416-2A29107B1A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3850" y="901381"/>
            <a:ext cx="4097527" cy="5301590"/>
          </a:xfrm>
          <a:prstGeom prst="rect">
            <a:avLst/>
          </a:prstGeom>
        </p:spPr>
      </p:pic>
    </p:spTree>
    <p:extLst>
      <p:ext uri="{BB962C8B-B14F-4D97-AF65-F5344CB8AC3E}">
        <p14:creationId xmlns:p14="http://schemas.microsoft.com/office/powerpoint/2010/main" val="3376390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310D9BE-4AC0-3985-8698-B9AEEDBEC2AB}"/>
              </a:ext>
            </a:extLst>
          </p:cNvPr>
          <p:cNvSpPr>
            <a:spLocks noGrp="1"/>
          </p:cNvSpPr>
          <p:nvPr>
            <p:ph type="sldNum" sz="quarter" idx="12"/>
          </p:nvPr>
        </p:nvSpPr>
        <p:spPr/>
        <p:txBody>
          <a:bodyPr/>
          <a:lstStyle/>
          <a:p>
            <a:fld id="{CC057153-B650-4DEB-B370-79DDCFDCE934}" type="slidenum">
              <a:rPr lang="en-US" smtClean="0"/>
              <a:t>22</a:t>
            </a:fld>
            <a:endParaRPr lang="en-US"/>
          </a:p>
        </p:txBody>
      </p:sp>
      <p:sp>
        <p:nvSpPr>
          <p:cNvPr id="4" name="Title 1">
            <a:extLst>
              <a:ext uri="{FF2B5EF4-FFF2-40B4-BE49-F238E27FC236}">
                <a16:creationId xmlns:a16="http://schemas.microsoft.com/office/drawing/2014/main" id="{5494E4FD-4E29-7EDA-F765-B561F8957C1F}"/>
              </a:ext>
            </a:extLst>
          </p:cNvPr>
          <p:cNvSpPr txBox="1">
            <a:spLocks/>
          </p:cNvSpPr>
          <p:nvPr/>
        </p:nvSpPr>
        <p:spPr>
          <a:xfrm>
            <a:off x="838200" y="868680"/>
            <a:ext cx="10515600" cy="658368"/>
          </a:xfrm>
          <a:prstGeom prst="rect">
            <a:avLst/>
          </a:prstGeom>
        </p:spPr>
        <p:txBody>
          <a:bodyPr vert="horz" lIns="91440" tIns="45720" rIns="91440" bIns="45720" rtlCol="0" anchor="b">
            <a:normAutofit/>
          </a:bodyPr>
          <a:lstStyle>
            <a:lvl1pPr algn="l" defTabSz="914400" rtl="0" eaLnBrk="1" latinLnBrk="0" hangingPunct="1">
              <a:lnSpc>
                <a:spcPct val="120000"/>
              </a:lnSpc>
              <a:spcBef>
                <a:spcPct val="0"/>
              </a:spcBef>
              <a:buNone/>
              <a:defRPr sz="1600" b="0" i="0" kern="1200" cap="none" baseline="0">
                <a:solidFill>
                  <a:schemeClr val="bg1"/>
                </a:solidFill>
                <a:latin typeface="+mj-lt"/>
                <a:ea typeface="+mj-ea"/>
                <a:cs typeface="+mj-cs"/>
              </a:defRPr>
            </a:lvl1pPr>
          </a:lstStyle>
          <a:p>
            <a:pPr algn="ctr"/>
            <a:r>
              <a:rPr lang="en-US" sz="3200" b="1">
                <a:latin typeface="+mn-lt"/>
              </a:rPr>
              <a:t>A parting quote to think about:</a:t>
            </a:r>
          </a:p>
        </p:txBody>
      </p:sp>
      <p:pic>
        <p:nvPicPr>
          <p:cNvPr id="7" name="Picture 6" descr="A screenshot of a social media post&#10;&#10;Description automatically generated">
            <a:extLst>
              <a:ext uri="{FF2B5EF4-FFF2-40B4-BE49-F238E27FC236}">
                <a16:creationId xmlns:a16="http://schemas.microsoft.com/office/drawing/2014/main" id="{FC99E917-536C-533E-2758-C133C51F34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9525" y="1972316"/>
            <a:ext cx="9766706" cy="3157423"/>
          </a:xfrm>
          <a:prstGeom prst="rect">
            <a:avLst/>
          </a:prstGeom>
          <a:ln>
            <a:solidFill>
              <a:schemeClr val="accent6">
                <a:lumMod val="50000"/>
              </a:schemeClr>
            </a:solidFill>
          </a:ln>
        </p:spPr>
      </p:pic>
    </p:spTree>
    <p:extLst>
      <p:ext uri="{BB962C8B-B14F-4D97-AF65-F5344CB8AC3E}">
        <p14:creationId xmlns:p14="http://schemas.microsoft.com/office/powerpoint/2010/main" val="611099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90E8512-F192-F148-7D3C-9D173B81DA84}"/>
              </a:ext>
            </a:extLst>
          </p:cNvPr>
          <p:cNvSpPr>
            <a:spLocks noGrp="1"/>
          </p:cNvSpPr>
          <p:nvPr>
            <p:ph type="sldNum" sz="quarter" idx="12"/>
          </p:nvPr>
        </p:nvSpPr>
        <p:spPr/>
        <p:txBody>
          <a:bodyPr/>
          <a:lstStyle/>
          <a:p>
            <a:fld id="{CC057153-B650-4DEB-B370-79DDCFDCE934}" type="slidenum">
              <a:rPr lang="en-US" smtClean="0"/>
              <a:pPr/>
              <a:t>23</a:t>
            </a:fld>
            <a:endParaRPr lang="en-US"/>
          </a:p>
        </p:txBody>
      </p:sp>
      <p:sp>
        <p:nvSpPr>
          <p:cNvPr id="3" name="Content Placeholder 2">
            <a:extLst>
              <a:ext uri="{FF2B5EF4-FFF2-40B4-BE49-F238E27FC236}">
                <a16:creationId xmlns:a16="http://schemas.microsoft.com/office/drawing/2014/main" id="{F50FAF19-45F3-90C6-51C9-DEA3089E4D18}"/>
              </a:ext>
            </a:extLst>
          </p:cNvPr>
          <p:cNvSpPr>
            <a:spLocks noGrp="1"/>
          </p:cNvSpPr>
          <p:nvPr>
            <p:ph sz="quarter" idx="14"/>
          </p:nvPr>
        </p:nvSpPr>
        <p:spPr>
          <a:xfrm>
            <a:off x="631070" y="-237212"/>
            <a:ext cx="3401567" cy="950734"/>
          </a:xfrm>
        </p:spPr>
        <p:txBody>
          <a:bodyPr>
            <a:normAutofit/>
          </a:bodyPr>
          <a:lstStyle/>
          <a:p>
            <a:pPr>
              <a:spcBef>
                <a:spcPts val="0"/>
              </a:spcBef>
            </a:pPr>
            <a:r>
              <a:rPr lang="en-US" sz="2400" b="1">
                <a:solidFill>
                  <a:srgbClr val="75141E"/>
                </a:solidFill>
              </a:rPr>
              <a:t>Thank you!</a:t>
            </a:r>
          </a:p>
        </p:txBody>
      </p:sp>
      <p:pic>
        <p:nvPicPr>
          <p:cNvPr id="10" name="Picture 9">
            <a:extLst>
              <a:ext uri="{FF2B5EF4-FFF2-40B4-BE49-F238E27FC236}">
                <a16:creationId xmlns:a16="http://schemas.microsoft.com/office/drawing/2014/main" id="{403136A0-D39A-9E3D-6FD7-64218D53CD37}"/>
              </a:ext>
            </a:extLst>
          </p:cNvPr>
          <p:cNvPicPr>
            <a:picLocks noChangeAspect="1"/>
          </p:cNvPicPr>
          <p:nvPr/>
        </p:nvPicPr>
        <p:blipFill>
          <a:blip r:embed="rId2"/>
          <a:stretch>
            <a:fillRect/>
          </a:stretch>
        </p:blipFill>
        <p:spPr>
          <a:xfrm>
            <a:off x="5338943" y="445076"/>
            <a:ext cx="5888687" cy="5967847"/>
          </a:xfrm>
          <a:prstGeom prst="rect">
            <a:avLst/>
          </a:prstGeom>
        </p:spPr>
      </p:pic>
      <p:sp>
        <p:nvSpPr>
          <p:cNvPr id="5" name="TextBox 4">
            <a:extLst>
              <a:ext uri="{FF2B5EF4-FFF2-40B4-BE49-F238E27FC236}">
                <a16:creationId xmlns:a16="http://schemas.microsoft.com/office/drawing/2014/main" id="{E5686CA3-F6E9-DB5E-A485-FB8D3D8011C2}"/>
              </a:ext>
            </a:extLst>
          </p:cNvPr>
          <p:cNvSpPr txBox="1"/>
          <p:nvPr/>
        </p:nvSpPr>
        <p:spPr>
          <a:xfrm>
            <a:off x="633351" y="717469"/>
            <a:ext cx="3394364" cy="62478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u="sng" dirty="0"/>
              <a:t>Upcoming ASPA Lunch &amp; Learns</a:t>
            </a:r>
          </a:p>
          <a:p>
            <a:endParaRPr lang="en-US" sz="1600" b="1" u="sng" dirty="0"/>
          </a:p>
          <a:p>
            <a:pPr>
              <a:buFont typeface=""/>
              <a:buChar char="•"/>
            </a:pPr>
            <a:r>
              <a:rPr lang="en-US" sz="1600" dirty="0"/>
              <a:t> October – Bargaining Update</a:t>
            </a:r>
          </a:p>
          <a:p>
            <a:endParaRPr lang="en-US" sz="1600" dirty="0"/>
          </a:p>
          <a:p>
            <a:pPr>
              <a:buFont typeface=""/>
              <a:buChar char="•"/>
            </a:pPr>
            <a:r>
              <a:rPr lang="en-US" sz="1600" dirty="0"/>
              <a:t> November – Work Life Balance</a:t>
            </a:r>
          </a:p>
          <a:p>
            <a:pPr>
              <a:buFont typeface=""/>
              <a:buChar char="•"/>
            </a:pPr>
            <a:endParaRPr lang="en-US" sz="1600" dirty="0"/>
          </a:p>
          <a:p>
            <a:pPr>
              <a:buFont typeface=""/>
              <a:buChar char="•"/>
            </a:pPr>
            <a:r>
              <a:rPr lang="en-US" sz="1600" dirty="0"/>
              <a:t> January – Grievances and the Process</a:t>
            </a:r>
            <a:endParaRPr lang="en-US"/>
          </a:p>
          <a:p>
            <a:pPr>
              <a:buFont typeface=""/>
              <a:buChar char="•"/>
            </a:pPr>
            <a:endParaRPr lang="en-US" sz="1600" dirty="0"/>
          </a:p>
          <a:p>
            <a:pPr>
              <a:buFont typeface=""/>
              <a:buChar char="•"/>
            </a:pPr>
            <a:r>
              <a:rPr lang="en-US" sz="1600" dirty="0"/>
              <a:t> February – What benefits are offered to ASPA</a:t>
            </a:r>
            <a:endParaRPr lang="en-US"/>
          </a:p>
          <a:p>
            <a:pPr>
              <a:buFont typeface=""/>
              <a:buChar char="•"/>
            </a:pPr>
            <a:endParaRPr lang="en-US" sz="1600" dirty="0"/>
          </a:p>
          <a:p>
            <a:pPr>
              <a:buFont typeface=""/>
              <a:buChar char="•"/>
            </a:pPr>
            <a:r>
              <a:rPr lang="en-US" sz="1600" dirty="0"/>
              <a:t> March – Facilities &amp; non-union related</a:t>
            </a:r>
            <a:endParaRPr lang="en-US"/>
          </a:p>
          <a:p>
            <a:pPr>
              <a:buFont typeface=""/>
              <a:buChar char="•"/>
            </a:pPr>
            <a:endParaRPr lang="en-US" sz="1600" dirty="0"/>
          </a:p>
          <a:p>
            <a:pPr>
              <a:buFont typeface=""/>
              <a:buChar char="•"/>
            </a:pPr>
            <a:r>
              <a:rPr lang="en-US" sz="1600" dirty="0"/>
              <a:t> April – Merit Discussion</a:t>
            </a:r>
            <a:endParaRPr lang="en-US" dirty="0"/>
          </a:p>
          <a:p>
            <a:pPr>
              <a:buFont typeface=""/>
              <a:buChar char="•"/>
            </a:pPr>
            <a:endParaRPr lang="en-US" sz="1600" dirty="0"/>
          </a:p>
          <a:p>
            <a:r>
              <a:rPr lang="en-US" sz="1600" i="1" dirty="0"/>
              <a:t>If interested in joining any committees or you have questions, contact us! </a:t>
            </a:r>
          </a:p>
          <a:p>
            <a:endParaRPr lang="en-US" sz="1600" i="1" dirty="0"/>
          </a:p>
          <a:p>
            <a:pPr algn="ctr"/>
            <a:r>
              <a:rPr lang="en-US" sz="1600" dirty="0">
                <a:hlinkClick r:id="rId3"/>
              </a:rPr>
              <a:t>Angeline@aspasask.ca</a:t>
            </a:r>
            <a:r>
              <a:rPr lang="en-US" sz="1600" dirty="0"/>
              <a:t> </a:t>
            </a:r>
            <a:br>
              <a:rPr lang="en-US" sz="1600" dirty="0"/>
            </a:br>
            <a:r>
              <a:rPr lang="en-US" sz="1600" dirty="0">
                <a:hlinkClick r:id="rId4"/>
              </a:rPr>
              <a:t>Darla@aspasask.ca</a:t>
            </a:r>
            <a:br>
              <a:rPr lang="en-US" sz="1600" dirty="0"/>
            </a:br>
            <a:r>
              <a:rPr lang="en-US" sz="1600" dirty="0">
                <a:hlinkClick r:id="rId5"/>
              </a:rPr>
              <a:t>aspasask.ca</a:t>
            </a:r>
            <a:br>
              <a:rPr lang="en-US" sz="1600" dirty="0"/>
            </a:br>
            <a:endParaRPr lang="en-US" sz="1600" dirty="0"/>
          </a:p>
        </p:txBody>
      </p:sp>
    </p:spTree>
    <p:extLst>
      <p:ext uri="{BB962C8B-B14F-4D97-AF65-F5344CB8AC3E}">
        <p14:creationId xmlns:p14="http://schemas.microsoft.com/office/powerpoint/2010/main" val="3843793409"/>
      </p:ext>
    </p:extLst>
  </p:cSld>
  <p:clrMapOvr>
    <a:masterClrMapping/>
  </p:clrMapOvr>
</p:sld>
</file>

<file path=ppt/theme/theme1.xml><?xml version="1.0" encoding="utf-8"?>
<a:theme xmlns:a="http://schemas.openxmlformats.org/drawingml/2006/main" name="JapandiLinearHarmony">
  <a:themeElements>
    <a:clrScheme name="Japandi Linear Harmony">
      <a:dk1>
        <a:srgbClr val="000000"/>
      </a:dk1>
      <a:lt1>
        <a:srgbClr val="FFFFFF"/>
      </a:lt1>
      <a:dk2>
        <a:srgbClr val="2C3932"/>
      </a:dk2>
      <a:lt2>
        <a:srgbClr val="FEFDFB"/>
      </a:lt2>
      <a:accent1>
        <a:srgbClr val="ECE7DA"/>
      </a:accent1>
      <a:accent2>
        <a:srgbClr val="8A835B"/>
      </a:accent2>
      <a:accent3>
        <a:srgbClr val="D7D9CF"/>
      </a:accent3>
      <a:accent4>
        <a:srgbClr val="A39382"/>
      </a:accent4>
      <a:accent5>
        <a:srgbClr val="87A3BF"/>
      </a:accent5>
      <a:accent6>
        <a:srgbClr val="343826"/>
      </a:accent6>
      <a:hlink>
        <a:srgbClr val="169C9A"/>
      </a:hlink>
      <a:folHlink>
        <a:srgbClr val="E15C3D"/>
      </a:folHlink>
    </a:clrScheme>
    <a:fontScheme name="Custom 24">
      <a:majorFont>
        <a:latin typeface="Nunito Sans"/>
        <a:ea typeface=""/>
        <a:cs typeface=""/>
      </a:majorFont>
      <a:minorFont>
        <a:latin typeface="Nuni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pandi linear_Marketing Presentation_win32_SD_V9" id="{57601A81-7059-40B9-B27D-CFA4D443B3D6}" vid="{9FBC8E92-EE9C-44F9-AA8A-E22EDCB5B7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D3301439-688F-4D19-B908-B48B62C56078}">
  <ds:schemaRefs>
    <ds:schemaRef ds:uri="http://schemas.microsoft.com/sharepoint/v3/contenttype/forms"/>
  </ds:schemaRefs>
</ds:datastoreItem>
</file>

<file path=customXml/itemProps2.xml><?xml version="1.0" encoding="utf-8"?>
<ds:datastoreItem xmlns:ds="http://schemas.openxmlformats.org/officeDocument/2006/customXml" ds:itemID="{9EEC3793-C1BC-496C-A03C-202DFFC513D6}">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1CEDABF-7176-4A42-8EF9-E5D4DD31FF6C}">
  <ds:schemaRefs>
    <ds:schemaRef ds:uri="16c05727-aa75-4e4a-9b5f-8a80a1165891"/>
    <ds:schemaRef ds:uri="230e9df3-be65-4c73-a93b-d1236ebd677e"/>
    <ds:schemaRef ds:uri="71af3243-3dd4-4a8d-8c0d-dd76da1f02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{9EC94BCA-6A3A-40DA-B1BF-6CCE36FEAF9C}9a8ca73c-9ec2-4fbe-abc4-e368f4cb1a3b-TF575ccade-082f-4251-9f61-e4053e242b00_win32</Template>
  <TotalTime>0</TotalTime>
  <Words>1980</Words>
  <Application>Microsoft Office PowerPoint</Application>
  <PresentationFormat>Widescreen</PresentationFormat>
  <Paragraphs>205</Paragraphs>
  <Slides>23</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Aptos</vt:lpstr>
      <vt:lpstr>Arial</vt:lpstr>
      <vt:lpstr>Calibri</vt:lpstr>
      <vt:lpstr>Century Gothic</vt:lpstr>
      <vt:lpstr>Courier New</vt:lpstr>
      <vt:lpstr>Nunito Sans</vt:lpstr>
      <vt:lpstr>Söhne</vt:lpstr>
      <vt:lpstr>Univers Light</vt:lpstr>
      <vt:lpstr>JapandiLinearHarmony</vt:lpstr>
      <vt:lpstr>Lunch and Learn</vt:lpstr>
      <vt:lpstr>PowerPoint Presentation</vt:lpstr>
      <vt:lpstr>AGENDA</vt:lpstr>
      <vt:lpstr>ASPA OVERVIEW</vt:lpstr>
      <vt:lpstr>ASPA’s Vision</vt:lpstr>
      <vt:lpstr>How is ASPA’s vision accomplished?</vt:lpstr>
      <vt:lpstr>The ASPA EXECUTIVE</vt:lpstr>
      <vt:lpstr>PowerPoint Presentation</vt:lpstr>
      <vt:lpstr>ASPA Staff</vt:lpstr>
      <vt:lpstr>PowerPoint Presentation</vt:lpstr>
      <vt:lpstr>PowerPoint Presentation</vt:lpstr>
      <vt:lpstr>PowerPoint Presentation</vt:lpstr>
      <vt:lpstr>Standing Committees</vt:lpstr>
      <vt:lpstr>Standing Committees (Cont.)</vt:lpstr>
      <vt:lpstr>Standing Committees (Cont.)</vt:lpstr>
      <vt:lpstr>Other Committees</vt:lpstr>
      <vt:lpstr>PowerPoint Presentation</vt:lpstr>
      <vt:lpstr>Benefits </vt:lpstr>
      <vt:lpstr>Nominations and Election Process</vt:lpstr>
      <vt:lpstr>Executive Member Expectations</vt:lpstr>
      <vt:lpstr>PowerPoint Presentation</vt:lpstr>
      <vt:lpstr>PowerPoint Presentation</vt:lpstr>
      <vt:lpstr>PowerPoint Presentation</vt:lpstr>
    </vt:vector>
  </TitlesOfParts>
  <Company>University of Saskatchewan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Rizki, Madiha</dc:creator>
  <cp:lastModifiedBy>Angeline Hainstock</cp:lastModifiedBy>
  <cp:revision>98</cp:revision>
  <dcterms:created xsi:type="dcterms:W3CDTF">2026-09-14T17:27:19Z</dcterms:created>
  <dcterms:modified xsi:type="dcterms:W3CDTF">2026-09-24T15:28:02Z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